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5.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6.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7.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8.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4.xml" ContentType="application/vnd.openxmlformats-officedocument.presentationml.tags+xml"/>
  <Override PartName="/ppt/notesSlides/notesSlide17.xml" ContentType="application/vnd.openxmlformats-officedocument.presentationml.notesSlide+xml"/>
  <Override PartName="/ppt/tags/tag15.xml" ContentType="application/vnd.openxmlformats-officedocument.presentationml.tags+xml"/>
  <Override PartName="/ppt/notesSlides/notesSlide18.xml" ContentType="application/vnd.openxmlformats-officedocument.presentationml.notesSlide+xml"/>
  <Override PartName="/ppt/tags/tag16.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7.xml" ContentType="application/vnd.openxmlformats-officedocument.presentationml.tags+xml"/>
  <Override PartName="/ppt/notesSlides/notesSlide21.xml" ContentType="application/vnd.openxmlformats-officedocument.presentationml.notesSlide+xml"/>
  <Override PartName="/ppt/tags/tag18.xml" ContentType="application/vnd.openxmlformats-officedocument.presentationml.tags+xml"/>
  <Override PartName="/ppt/notesSlides/notesSlide22.xml" ContentType="application/vnd.openxmlformats-officedocument.presentationml.notesSlide+xml"/>
  <Override PartName="/ppt/comments/comment1.xml" ContentType="application/vnd.openxmlformats-officedocument.presentationml.comments+xml"/>
  <Override PartName="/ppt/tags/tag19.xml" ContentType="application/vnd.openxmlformats-officedocument.presentationml.tags+xml"/>
  <Override PartName="/ppt/notesSlides/notesSlide23.xml" ContentType="application/vnd.openxmlformats-officedocument.presentationml.notesSlide+xml"/>
  <Override PartName="/ppt/tags/tag20.xml" ContentType="application/vnd.openxmlformats-officedocument.presentationml.tags+xml"/>
  <Override PartName="/ppt/notesSlides/notesSlide24.xml" ContentType="application/vnd.openxmlformats-officedocument.presentationml.notesSlide+xml"/>
  <Override PartName="/ppt/tags/tag21.xml" ContentType="application/vnd.openxmlformats-officedocument.presentationml.tags+xml"/>
  <Override PartName="/ppt/notesSlides/notesSlide25.xml" ContentType="application/vnd.openxmlformats-officedocument.presentationml.notesSlide+xml"/>
  <Override PartName="/ppt/tags/tag22.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23.xml" ContentType="application/vnd.openxmlformats-officedocument.presentationml.tags+xml"/>
  <Override PartName="/ppt/notesSlides/notesSlide28.xml" ContentType="application/vnd.openxmlformats-officedocument.presentationml.notesSlide+xml"/>
  <Override PartName="/ppt/tags/tag24.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bookmarkIdSeed="9">
  <p:sldMasterIdLst>
    <p:sldMasterId id="2147483675" r:id="rId1"/>
    <p:sldMasterId id="2147483739" r:id="rId2"/>
    <p:sldMasterId id="2147483749" r:id="rId3"/>
    <p:sldMasterId id="2147483782" r:id="rId4"/>
    <p:sldMasterId id="2147483791" r:id="rId5"/>
    <p:sldMasterId id="2147483801" r:id="rId6"/>
    <p:sldMasterId id="2147483856" r:id="rId7"/>
    <p:sldMasterId id="2147483911" r:id="rId8"/>
    <p:sldMasterId id="2147483923" r:id="rId9"/>
  </p:sldMasterIdLst>
  <p:notesMasterIdLst>
    <p:notesMasterId r:id="rId40"/>
  </p:notesMasterIdLst>
  <p:handoutMasterIdLst>
    <p:handoutMasterId r:id="rId41"/>
  </p:handoutMasterIdLst>
  <p:sldIdLst>
    <p:sldId id="2792" r:id="rId10"/>
    <p:sldId id="2855" r:id="rId11"/>
    <p:sldId id="2973" r:id="rId12"/>
    <p:sldId id="3044" r:id="rId13"/>
    <p:sldId id="3045" r:id="rId14"/>
    <p:sldId id="3047" r:id="rId15"/>
    <p:sldId id="3048" r:id="rId16"/>
    <p:sldId id="3049" r:id="rId17"/>
    <p:sldId id="3046" r:id="rId18"/>
    <p:sldId id="3050" r:id="rId19"/>
    <p:sldId id="3051" r:id="rId20"/>
    <p:sldId id="3052" r:id="rId21"/>
    <p:sldId id="3053" r:id="rId22"/>
    <p:sldId id="3055" r:id="rId23"/>
    <p:sldId id="3054" r:id="rId24"/>
    <p:sldId id="3056" r:id="rId25"/>
    <p:sldId id="3057" r:id="rId26"/>
    <p:sldId id="3058" r:id="rId27"/>
    <p:sldId id="3059" r:id="rId28"/>
    <p:sldId id="3060" r:id="rId29"/>
    <p:sldId id="3061" r:id="rId30"/>
    <p:sldId id="3062" r:id="rId31"/>
    <p:sldId id="3063" r:id="rId32"/>
    <p:sldId id="3064" r:id="rId33"/>
    <p:sldId id="3065" r:id="rId34"/>
    <p:sldId id="3066" r:id="rId35"/>
    <p:sldId id="3067" r:id="rId36"/>
    <p:sldId id="2965" r:id="rId37"/>
    <p:sldId id="3068" r:id="rId38"/>
    <p:sldId id="2971" r:id="rId39"/>
  </p:sldIdLst>
  <p:sldSz cx="9644063" cy="7232650"/>
  <p:notesSz cx="7099300" cy="10234613"/>
  <p:custDataLst>
    <p:tags r:id="rId42"/>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8946" indent="-182329"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1065" indent="-36783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3185" indent="-553331"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5301" indent="-73883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3089" algn="l" defTabSz="91323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39704" algn="l" defTabSz="91323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196324" algn="l" defTabSz="91323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2941" algn="l" defTabSz="913235"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73" userDrawn="1">
          <p15:clr>
            <a:srgbClr val="A4A3A4"/>
          </p15:clr>
        </p15:guide>
        <p15:guide id="2" pos="3038" userDrawn="1">
          <p15:clr>
            <a:srgbClr val="A4A3A4"/>
          </p15:clr>
        </p15:guide>
        <p15:guide id="3" pos="5827" userDrawn="1">
          <p15:clr>
            <a:srgbClr val="A4A3A4"/>
          </p15:clr>
        </p15:guide>
        <p15:guide id="5" orient="horz" pos="4183" userDrawn="1">
          <p15:clr>
            <a:srgbClr val="A4A3A4"/>
          </p15:clr>
        </p15:guide>
        <p15:guide id="6" pos="248" userDrawn="1">
          <p15:clr>
            <a:srgbClr val="A4A3A4"/>
          </p15:clr>
        </p15:guide>
        <p15:guide id="7" pos="582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333FF"/>
    <a:srgbClr val="F29548"/>
    <a:srgbClr val="F18D3B"/>
    <a:srgbClr val="E856D3"/>
    <a:srgbClr val="F8B566"/>
    <a:srgbClr val="FFFFFF"/>
    <a:srgbClr val="FFFF00"/>
    <a:srgbClr val="008C8A"/>
    <a:srgbClr val="334859"/>
    <a:srgbClr val="005D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5520" autoAdjust="0"/>
  </p:normalViewPr>
  <p:slideViewPr>
    <p:cSldViewPr>
      <p:cViewPr varScale="1">
        <p:scale>
          <a:sx n="115" d="100"/>
          <a:sy n="115" d="100"/>
        </p:scale>
        <p:origin x="2982" y="66"/>
      </p:cViewPr>
      <p:guideLst>
        <p:guide orient="horz" pos="373"/>
        <p:guide pos="3038"/>
        <p:guide pos="5827"/>
        <p:guide orient="horz" pos="4183"/>
        <p:guide pos="248"/>
        <p:guide pos="5828"/>
      </p:guideLst>
    </p:cSldViewPr>
  </p:slideViewPr>
  <p:outlineViewPr>
    <p:cViewPr>
      <p:scale>
        <a:sx n="100" d="100"/>
        <a:sy n="100" d="100"/>
      </p:scale>
      <p:origin x="0" y="-14412"/>
    </p:cViewPr>
  </p:outlineViewPr>
  <p:notesTextViewPr>
    <p:cViewPr>
      <p:scale>
        <a:sx n="125" d="100"/>
        <a:sy n="125" d="100"/>
      </p:scale>
      <p:origin x="0" y="0"/>
    </p:cViewPr>
  </p:notesTextViewPr>
  <p:sorterViewPr>
    <p:cViewPr>
      <p:scale>
        <a:sx n="90" d="100"/>
        <a:sy n="90" d="100"/>
      </p:scale>
      <p:origin x="0" y="0"/>
    </p:cViewPr>
  </p:sorterViewPr>
  <p:notesViewPr>
    <p:cSldViewPr>
      <p:cViewPr varScale="1">
        <p:scale>
          <a:sx n="53" d="100"/>
          <a:sy n="53" d="100"/>
        </p:scale>
        <p:origin x="2613"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ags" Target="tags/tag1.xml"/><Relationship Id="rId47"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notesMaster" Target="notesMasters/notesMaster1.xml"/><Relationship Id="rId45"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commentAuthors" Target="commentAuthor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theme" Target="theme/theme1.xml"/><Relationship Id="rId20" Type="http://schemas.openxmlformats.org/officeDocument/2006/relationships/slide" Target="slides/slide11.xml"/><Relationship Id="rId41" Type="http://schemas.openxmlformats.org/officeDocument/2006/relationships/handoutMaster" Target="handoutMasters/handout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3-05-31T17:38:47.848" idx="1">
    <p:pos x="10" y="10"/>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6575"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4021138" y="0"/>
            <a:ext cx="3076575" cy="512763"/>
          </a:xfrm>
          <a:prstGeom prst="rect">
            <a:avLst/>
          </a:prstGeom>
        </p:spPr>
        <p:txBody>
          <a:bodyPr vert="horz" lIns="91440" tIns="45720" rIns="91440" bIns="45720" rtlCol="0"/>
          <a:lstStyle>
            <a:lvl1pPr algn="r">
              <a:defRPr sz="1200"/>
            </a:lvl1pPr>
          </a:lstStyle>
          <a:p>
            <a:fld id="{32E137E0-F0B5-43F5-8FB4-2759F9172CDF}" type="datetimeFigureOut">
              <a:rPr lang="zh-CN" altLang="en-US" smtClean="0"/>
              <a:pPr/>
              <a:t>2023/5/31</a:t>
            </a:fld>
            <a:endParaRPr lang="zh-CN" altLang="en-US"/>
          </a:p>
        </p:txBody>
      </p:sp>
      <p:sp>
        <p:nvSpPr>
          <p:cNvPr id="4" name="页脚占位符 3"/>
          <p:cNvSpPr>
            <a:spLocks noGrp="1"/>
          </p:cNvSpPr>
          <p:nvPr>
            <p:ph type="ftr" sz="quarter" idx="2"/>
          </p:nvPr>
        </p:nvSpPr>
        <p:spPr>
          <a:xfrm>
            <a:off x="0" y="9721850"/>
            <a:ext cx="3076575" cy="512763"/>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021138" y="9721850"/>
            <a:ext cx="3076575" cy="512763"/>
          </a:xfrm>
          <a:prstGeom prst="rect">
            <a:avLst/>
          </a:prstGeom>
        </p:spPr>
        <p:txBody>
          <a:bodyPr vert="horz" lIns="91440" tIns="45720" rIns="91440" bIns="45720" rtlCol="0" anchor="b"/>
          <a:lstStyle>
            <a:lvl1pPr algn="r">
              <a:defRPr sz="1200"/>
            </a:lvl1pPr>
          </a:lstStyle>
          <a:p>
            <a:fld id="{AE61022B-7E58-4AA1-A2DA-8CA5506FB839}" type="slidenum">
              <a:rPr lang="zh-CN" altLang="en-US" smtClean="0"/>
              <a:pPr/>
              <a:t>‹#›</a:t>
            </a:fld>
            <a:endParaRPr lang="zh-CN" altLang="en-US"/>
          </a:p>
        </p:txBody>
      </p:sp>
    </p:spTree>
    <p:extLst>
      <p:ext uri="{BB962C8B-B14F-4D97-AF65-F5344CB8AC3E}">
        <p14:creationId xmlns:p14="http://schemas.microsoft.com/office/powerpoint/2010/main" val="255981940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2.png>
</file>

<file path=ppt/media/image13.png>
</file>

<file path=ppt/media/image14.png>
</file>

<file path=ppt/media/image15.png>
</file>

<file path=ppt/media/image2.png>
</file>

<file path=ppt/media/image22.png>
</file>

<file path=ppt/media/image23.png>
</file>

<file path=ppt/media/image28.png>
</file>

<file path=ppt/media/image3.png>
</file>

<file path=ppt/media/image31.png>
</file>

<file path=ppt/media/image34.png>
</file>

<file path=ppt/media/image38.png>
</file>

<file path=ppt/media/image39.png>
</file>

<file path=ppt/media/image4.jpe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pPr>
              <a:defRPr/>
            </a:pPr>
            <a:endParaRPr lang="zh-CN" altLang="en-US"/>
          </a:p>
        </p:txBody>
      </p:sp>
      <p:sp>
        <p:nvSpPr>
          <p:cNvPr id="3" name="日期占位符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pPr>
              <a:defRPr/>
            </a:pPr>
            <a:fld id="{06024D97-E667-405D-B634-E583E2108D71}" type="datetimeFigureOut">
              <a:rPr lang="zh-CN" altLang="en-US"/>
              <a:pPr>
                <a:defRPr/>
              </a:pPr>
              <a:t>2023/5/31</a:t>
            </a:fld>
            <a:endParaRPr lang="zh-CN" altLang="en-US"/>
          </a:p>
        </p:txBody>
      </p:sp>
      <p:sp>
        <p:nvSpPr>
          <p:cNvPr id="4" name="幻灯片图像占位符 3"/>
          <p:cNvSpPr>
            <a:spLocks noGrp="1" noRot="1" noChangeAspect="1"/>
          </p:cNvSpPr>
          <p:nvPr>
            <p:ph type="sldImg" idx="2"/>
          </p:nvPr>
        </p:nvSpPr>
        <p:spPr>
          <a:xfrm>
            <a:off x="992188" y="768350"/>
            <a:ext cx="5114925" cy="3836988"/>
          </a:xfrm>
          <a:prstGeom prst="rect">
            <a:avLst/>
          </a:prstGeom>
          <a:noFill/>
          <a:ln w="12700">
            <a:solidFill>
              <a:prstClr val="black"/>
            </a:solidFill>
          </a:ln>
        </p:spPr>
        <p:txBody>
          <a:bodyPr vert="horz" lIns="99048" tIns="49524" rIns="99048" bIns="49524" rtlCol="0" anchor="ctr"/>
          <a:lstStyle/>
          <a:p>
            <a:pPr lvl="0"/>
            <a:endParaRPr lang="zh-CN" altLang="en-US" noProof="0"/>
          </a:p>
        </p:txBody>
      </p:sp>
      <p:sp>
        <p:nvSpPr>
          <p:cNvPr id="5" name="备注占位符 4"/>
          <p:cNvSpPr>
            <a:spLocks noGrp="1"/>
          </p:cNvSpPr>
          <p:nvPr>
            <p:ph type="body" sz="quarter" idx="3"/>
          </p:nvPr>
        </p:nvSpPr>
        <p:spPr>
          <a:xfrm>
            <a:off x="709930" y="4861441"/>
            <a:ext cx="5679440" cy="4605576"/>
          </a:xfrm>
          <a:prstGeom prst="rect">
            <a:avLst/>
          </a:prstGeom>
        </p:spPr>
        <p:txBody>
          <a:bodyPr vert="horz" lIns="99048" tIns="49524" rIns="99048" bIns="49524"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pPr>
              <a:defRPr/>
            </a:pPr>
            <a:endParaRPr lang="zh-CN" altLang="en-US"/>
          </a:p>
        </p:txBody>
      </p:sp>
      <p:sp>
        <p:nvSpPr>
          <p:cNvPr id="7" name="灯片编号占位符 6"/>
          <p:cNvSpPr>
            <a:spLocks noGrp="1"/>
          </p:cNvSpPr>
          <p:nvPr>
            <p:ph type="sldNum" sz="quarter" idx="5"/>
          </p:nvPr>
        </p:nvSpPr>
        <p:spPr>
          <a:xfrm>
            <a:off x="4021294" y="9721106"/>
            <a:ext cx="3076363" cy="511731"/>
          </a:xfrm>
          <a:prstGeom prst="rect">
            <a:avLst/>
          </a:prstGeom>
        </p:spPr>
        <p:txBody>
          <a:bodyPr vert="horz" wrap="square" lIns="99048" tIns="49524" rIns="99048" bIns="49524" numCol="1" anchor="b" anchorCtr="0" compatLnSpc="1">
            <a:prstTxWarp prst="textNoShape">
              <a:avLst/>
            </a:prstTxWarp>
          </a:bodyPr>
          <a:lstStyle>
            <a:lvl1pPr algn="r">
              <a:defRPr sz="13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032" algn="l" rtl="0" eaLnBrk="0" fontAlgn="base" hangingPunct="0">
      <a:spcBef>
        <a:spcPct val="30000"/>
      </a:spcBef>
      <a:spcAft>
        <a:spcPct val="0"/>
      </a:spcAft>
      <a:defRPr sz="1300" kern="1200">
        <a:solidFill>
          <a:schemeClr val="tx1"/>
        </a:solidFill>
        <a:latin typeface="+mn-lt"/>
        <a:ea typeface="+mn-ea"/>
        <a:cs typeface="+mn-cs"/>
      </a:defRPr>
    </a:lvl2pPr>
    <a:lvl3pPr marL="911649" algn="l" rtl="0" eaLnBrk="0" fontAlgn="base" hangingPunct="0">
      <a:spcBef>
        <a:spcPct val="30000"/>
      </a:spcBef>
      <a:spcAft>
        <a:spcPct val="0"/>
      </a:spcAft>
      <a:defRPr sz="1300" kern="1200">
        <a:solidFill>
          <a:schemeClr val="tx1"/>
        </a:solidFill>
        <a:latin typeface="+mn-lt"/>
        <a:ea typeface="+mn-ea"/>
        <a:cs typeface="+mn-cs"/>
      </a:defRPr>
    </a:lvl3pPr>
    <a:lvl4pPr marL="1368266" algn="l" rtl="0" eaLnBrk="0" fontAlgn="base" hangingPunct="0">
      <a:spcBef>
        <a:spcPct val="30000"/>
      </a:spcBef>
      <a:spcAft>
        <a:spcPct val="0"/>
      </a:spcAft>
      <a:defRPr sz="1300" kern="1200">
        <a:solidFill>
          <a:schemeClr val="tx1"/>
        </a:solidFill>
        <a:latin typeface="+mn-lt"/>
        <a:ea typeface="+mn-ea"/>
        <a:cs typeface="+mn-cs"/>
      </a:defRPr>
    </a:lvl4pPr>
    <a:lvl5pPr marL="1824886" algn="l" rtl="0" eaLnBrk="0" fontAlgn="base" hangingPunct="0">
      <a:spcBef>
        <a:spcPct val="30000"/>
      </a:spcBef>
      <a:spcAft>
        <a:spcPct val="0"/>
      </a:spcAft>
      <a:defRPr sz="1300" kern="1200">
        <a:solidFill>
          <a:schemeClr val="tx1"/>
        </a:solidFill>
        <a:latin typeface="+mn-lt"/>
        <a:ea typeface="+mn-ea"/>
        <a:cs typeface="+mn-cs"/>
      </a:defRPr>
    </a:lvl5pPr>
    <a:lvl6pPr marL="2282582" algn="l" defTabSz="913032" rtl="0" eaLnBrk="1" latinLnBrk="0" hangingPunct="1">
      <a:defRPr sz="1300" kern="1200">
        <a:solidFill>
          <a:schemeClr val="tx1"/>
        </a:solidFill>
        <a:latin typeface="+mn-lt"/>
        <a:ea typeface="+mn-ea"/>
        <a:cs typeface="+mn-cs"/>
      </a:defRPr>
    </a:lvl6pPr>
    <a:lvl7pPr marL="2739095" algn="l" defTabSz="913032" rtl="0" eaLnBrk="1" latinLnBrk="0" hangingPunct="1">
      <a:defRPr sz="1300" kern="1200">
        <a:solidFill>
          <a:schemeClr val="tx1"/>
        </a:solidFill>
        <a:latin typeface="+mn-lt"/>
        <a:ea typeface="+mn-ea"/>
        <a:cs typeface="+mn-cs"/>
      </a:defRPr>
    </a:lvl7pPr>
    <a:lvl8pPr marL="3195618" algn="l" defTabSz="913032" rtl="0" eaLnBrk="1" latinLnBrk="0" hangingPunct="1">
      <a:defRPr sz="1300" kern="1200">
        <a:solidFill>
          <a:schemeClr val="tx1"/>
        </a:solidFill>
        <a:latin typeface="+mn-lt"/>
        <a:ea typeface="+mn-ea"/>
        <a:cs typeface="+mn-cs"/>
      </a:defRPr>
    </a:lvl8pPr>
    <a:lvl9pPr marL="3652131" algn="l" defTabSz="913032"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各位老师同</a:t>
            </a:r>
            <a:r>
              <a:rPr lang="zh-CN" altLang="en-US"/>
              <a:t>学好，我</a:t>
            </a:r>
            <a:r>
              <a:rPr lang="zh-CN" altLang="en-US" dirty="0"/>
              <a:t>答辩的题目是</a:t>
            </a:r>
            <a:r>
              <a:rPr lang="zh-CN" altLang="en-US"/>
              <a:t>高稳定度铌酸锂</a:t>
            </a:r>
            <a:r>
              <a:rPr lang="zh-CN" altLang="en-US" dirty="0"/>
              <a:t>基腔光</a:t>
            </a:r>
            <a:r>
              <a:rPr lang="zh-CN" altLang="en-US"/>
              <a:t>机械振荡器</a:t>
            </a:r>
            <a:endParaRPr lang="zh-CN" altLang="en-US" dirty="0"/>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2326919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本文使用的是波导调制型微腔的设计，为方便今后的集成，也进行了一些简单的片上集成仿真。</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片上波导的传输损耗主要有两个方面，</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一是由于高折射率基板引起的波导散射损耗，这可以通过调节埋氧层厚度和光波导传输宽度来优化。</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二是由于片上集成波导之间的耦合引起的损失，以光波导和光子晶体波导的耦合为例</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仿真发现可以通过设计更平滑的过渡结构，即锥形波导来优化传输损失</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en-US" altLang="zh-CN" sz="1000" b="0" baseline="0" dirty="0">
                <a:latin typeface="黑体" panose="02010609060101010101" pitchFamily="49" charset="-122"/>
                <a:ea typeface="黑体" panose="02010609060101010101" pitchFamily="49" charset="-122"/>
              </a:rPr>
              <a:t>LNOI</a:t>
            </a:r>
            <a:r>
              <a:rPr lang="zh-CN" altLang="en-US" sz="1000" b="0" baseline="0" dirty="0">
                <a:latin typeface="黑体" panose="02010609060101010101" pitchFamily="49" charset="-122"/>
                <a:ea typeface="黑体" panose="02010609060101010101" pitchFamily="49" charset="-122"/>
              </a:rPr>
              <a:t>平台在波导宽度</a:t>
            </a:r>
            <a:r>
              <a:rPr lang="en-US" altLang="zh-CN" sz="1000" b="0" baseline="0" dirty="0">
                <a:latin typeface="黑体" panose="02010609060101010101" pitchFamily="49" charset="-122"/>
                <a:ea typeface="黑体" panose="02010609060101010101" pitchFamily="49" charset="-122"/>
              </a:rPr>
              <a:t>1um</a:t>
            </a:r>
            <a:r>
              <a:rPr lang="zh-CN" altLang="en-US" sz="1000" b="0" baseline="0" dirty="0">
                <a:latin typeface="黑体" panose="02010609060101010101" pitchFamily="49" charset="-122"/>
                <a:ea typeface="黑体" panose="02010609060101010101" pitchFamily="49" charset="-122"/>
              </a:rPr>
              <a:t>、埋氧层</a:t>
            </a:r>
            <a:r>
              <a:rPr lang="en-US" altLang="zh-CN" sz="1000" b="0" baseline="0" dirty="0">
                <a:latin typeface="黑体" panose="02010609060101010101" pitchFamily="49" charset="-122"/>
                <a:ea typeface="黑体" panose="02010609060101010101" pitchFamily="49" charset="-122"/>
              </a:rPr>
              <a:t>2um</a:t>
            </a:r>
            <a:r>
              <a:rPr lang="zh-CN" altLang="en-US" sz="1000" b="0" baseline="0" dirty="0">
                <a:latin typeface="黑体" panose="02010609060101010101" pitchFamily="49" charset="-122"/>
                <a:ea typeface="黑体" panose="02010609060101010101" pitchFamily="49" charset="-122"/>
              </a:rPr>
              <a:t>的条件下，波导传输损耗可至</a:t>
            </a:r>
            <a:r>
              <a:rPr lang="en-US" altLang="zh-CN" sz="1000" b="0" baseline="0" dirty="0">
                <a:latin typeface="黑体" panose="02010609060101010101" pitchFamily="49" charset="-122"/>
                <a:ea typeface="黑体" panose="02010609060101010101" pitchFamily="49" charset="-122"/>
              </a:rPr>
              <a:t>4.75dB/cm</a:t>
            </a:r>
            <a:endParaRPr lang="zh-CN" altLang="en-US"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10</a:t>
            </a:fld>
            <a:endParaRPr lang="zh-CN" altLang="en-US"/>
          </a:p>
        </p:txBody>
      </p:sp>
    </p:spTree>
    <p:extLst>
      <p:ext uri="{BB962C8B-B14F-4D97-AF65-F5344CB8AC3E}">
        <p14:creationId xmlns:p14="http://schemas.microsoft.com/office/powerpoint/2010/main" val="19299660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下面进行波导调制型光子晶体微腔的仿真，本文主要采用将波导中心处三排小孔位移的结构。</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对相关的结构参数线缺陷宽度和小孔微扰大小进行扫描，研究其对基模谐振频率和品质因子的影响。</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需要注意的是参数扫描目标是观测变化趋势，为了节约仿真时间，光子晶体阵列进行了等比例缩小，因此此处的</a:t>
            </a:r>
            <a:r>
              <a:rPr lang="en-US" altLang="zh-CN" sz="1000" b="0" baseline="0" dirty="0">
                <a:latin typeface="黑体" panose="02010609060101010101" pitchFamily="49" charset="-122"/>
                <a:ea typeface="黑体" panose="02010609060101010101" pitchFamily="49" charset="-122"/>
              </a:rPr>
              <a:t>Q</a:t>
            </a:r>
            <a:r>
              <a:rPr lang="zh-CN" altLang="en-US" sz="1000" b="0" baseline="0" dirty="0">
                <a:latin typeface="黑体" panose="02010609060101010101" pitchFamily="49" charset="-122"/>
                <a:ea typeface="黑体" panose="02010609060101010101" pitchFamily="49" charset="-122"/>
              </a:rPr>
              <a:t>值相对较低。</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最终在线缺陷宽度为根号</a:t>
            </a:r>
            <a:r>
              <a:rPr lang="en-US" altLang="zh-CN" sz="1000" b="0" baseline="0" dirty="0">
                <a:latin typeface="黑体" panose="02010609060101010101" pitchFamily="49" charset="-122"/>
                <a:ea typeface="黑体" panose="02010609060101010101" pitchFamily="49" charset="-122"/>
              </a:rPr>
              <a:t>3</a:t>
            </a:r>
            <a:r>
              <a:rPr lang="zh-CN" altLang="en-US" sz="1000" b="0" baseline="0" dirty="0">
                <a:latin typeface="黑体" panose="02010609060101010101" pitchFamily="49" charset="-122"/>
                <a:ea typeface="黑体" panose="02010609060101010101" pitchFamily="49" charset="-122"/>
              </a:rPr>
              <a:t>、小孔微扰</a:t>
            </a:r>
            <a:r>
              <a:rPr lang="en-US" altLang="zh-CN" sz="1000" b="0" baseline="0" dirty="0">
                <a:latin typeface="黑体" panose="02010609060101010101" pitchFamily="49" charset="-122"/>
                <a:ea typeface="黑体" panose="02010609060101010101" pitchFamily="49" charset="-122"/>
              </a:rPr>
              <a:t>0.02a</a:t>
            </a:r>
            <a:r>
              <a:rPr lang="zh-CN" altLang="en-US" sz="1000" b="0" baseline="0" dirty="0">
                <a:latin typeface="黑体" panose="02010609060101010101" pitchFamily="49" charset="-122"/>
                <a:ea typeface="黑体" panose="02010609060101010101" pitchFamily="49" charset="-122"/>
              </a:rPr>
              <a:t>的条件下，光腔的品质因子达到</a:t>
            </a:r>
            <a:r>
              <a:rPr lang="en-US" altLang="zh-CN" sz="1000" b="0" baseline="0" dirty="0">
                <a:latin typeface="黑体" panose="02010609060101010101" pitchFamily="49" charset="-122"/>
                <a:ea typeface="黑体" panose="02010609060101010101" pitchFamily="49" charset="-122"/>
              </a:rPr>
              <a:t>4</a:t>
            </a:r>
            <a:r>
              <a:rPr lang="zh-CN" altLang="en-US" sz="1000" b="0" baseline="0" dirty="0">
                <a:latin typeface="黑体" panose="02010609060101010101" pitchFamily="49" charset="-122"/>
                <a:ea typeface="黑体" panose="02010609060101010101" pitchFamily="49" charset="-122"/>
              </a:rPr>
              <a:t>万，腔体归一化模式体积</a:t>
            </a:r>
            <a:r>
              <a:rPr lang="en-US" altLang="zh-CN" sz="1000" b="0" baseline="0" dirty="0">
                <a:latin typeface="黑体" panose="02010609060101010101" pitchFamily="49" charset="-122"/>
                <a:ea typeface="黑体" panose="02010609060101010101" pitchFamily="49" charset="-122"/>
              </a:rPr>
              <a:t>1.47</a:t>
            </a:r>
            <a:endParaRPr lang="zh-CN" altLang="en-US"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11</a:t>
            </a:fld>
            <a:endParaRPr lang="zh-CN" altLang="en-US"/>
          </a:p>
        </p:txBody>
      </p:sp>
    </p:spTree>
    <p:extLst>
      <p:ext uri="{BB962C8B-B14F-4D97-AF65-F5344CB8AC3E}">
        <p14:creationId xmlns:p14="http://schemas.microsoft.com/office/powerpoint/2010/main" val="2419070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最后，在波导调制型微腔引入气隙。</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首先先研究气隙对微腔性能的影响</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一方面，引入气隙将自由空间场局域化，能量局域至气隙中，且气槽边界处的能量最高</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这将在降低模式体积的同时提高光腔</a:t>
            </a:r>
            <a:r>
              <a:rPr lang="en-US" altLang="zh-CN" sz="1000" b="0" baseline="0" dirty="0">
                <a:latin typeface="黑体" panose="02010609060101010101" pitchFamily="49" charset="-122"/>
                <a:ea typeface="黑体" panose="02010609060101010101" pitchFamily="49" charset="-122"/>
              </a:rPr>
              <a:t>Q</a:t>
            </a:r>
            <a:r>
              <a:rPr lang="zh-CN" altLang="en-US" sz="1000" b="0" baseline="0" dirty="0">
                <a:latin typeface="黑体" panose="02010609060101010101" pitchFamily="49" charset="-122"/>
                <a:ea typeface="黑体" panose="02010609060101010101" pitchFamily="49" charset="-122"/>
              </a:rPr>
              <a:t>值</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另一方面，引入气隙使得腔体中心区域得以出现更大强度的形变，因此显著提高了光机耦合率。</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随后，同样的进行了结构参数扫描。</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在前文所述波导调制型微腔的基础上，中心加入宽为</a:t>
            </a:r>
            <a:r>
              <a:rPr lang="en-US" altLang="zh-CN" sz="1000" b="0" baseline="0" dirty="0">
                <a:latin typeface="黑体" panose="02010609060101010101" pitchFamily="49" charset="-122"/>
                <a:ea typeface="黑体" panose="02010609060101010101" pitchFamily="49" charset="-122"/>
              </a:rPr>
              <a:t>0.2a</a:t>
            </a:r>
            <a:r>
              <a:rPr lang="zh-CN" altLang="en-US" sz="1000" b="0" baseline="0" dirty="0">
                <a:latin typeface="黑体" panose="02010609060101010101" pitchFamily="49" charset="-122"/>
                <a:ea typeface="黑体" panose="02010609060101010101" pitchFamily="49" charset="-122"/>
              </a:rPr>
              <a:t>的空气槽，光学腔体性能显著提高。</a:t>
            </a: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12</a:t>
            </a:fld>
            <a:endParaRPr lang="zh-CN" altLang="en-US"/>
          </a:p>
        </p:txBody>
      </p:sp>
    </p:spTree>
    <p:extLst>
      <p:ext uri="{BB962C8B-B14F-4D97-AF65-F5344CB8AC3E}">
        <p14:creationId xmlns:p14="http://schemas.microsoft.com/office/powerpoint/2010/main" val="20040970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92188" y="768350"/>
            <a:ext cx="5114925" cy="3836988"/>
          </a:xfrm>
        </p:spPr>
      </p:sp>
      <p:sp>
        <p:nvSpPr>
          <p:cNvPr id="3" name="备注占位符 2"/>
          <p:cNvSpPr>
            <a:spLocks noGrp="1"/>
          </p:cNvSpPr>
          <p:nvPr>
            <p:ph type="body" idx="1"/>
          </p:nvPr>
        </p:nvSpPr>
        <p:spPr/>
        <p:txBody>
          <a:bodyPr/>
          <a:lstStyle/>
          <a:p>
            <a:r>
              <a:rPr lang="zh-CN" altLang="en-US" dirty="0"/>
              <a:t>第四部分为铌酸锂光机械振荡器的仿真设计</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13</a:t>
            </a:fld>
            <a:endParaRPr lang="zh-CN" altLang="en-US"/>
          </a:p>
        </p:txBody>
      </p:sp>
    </p:spTree>
    <p:extLst>
      <p:ext uri="{BB962C8B-B14F-4D97-AF65-F5344CB8AC3E}">
        <p14:creationId xmlns:p14="http://schemas.microsoft.com/office/powerpoint/2010/main" val="3775976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本章包括了光机械振荡器机械谐振子和光机耦合率俩部分仿真。</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首先介绍机械谐振子部分的仿真。与光学的设计类似，由于考虑到用于激励相干布局囚禁的激光双边带幅度调制所需频率</a:t>
            </a:r>
            <a:r>
              <a:rPr lang="en-US" altLang="zh-CN" sz="1000" b="0" baseline="0" dirty="0">
                <a:latin typeface="黑体" panose="02010609060101010101" pitchFamily="49" charset="-122"/>
                <a:ea typeface="黑体" panose="02010609060101010101" pitchFamily="49" charset="-122"/>
              </a:rPr>
              <a:t>~3.42GHz</a:t>
            </a:r>
          </a:p>
          <a:p>
            <a:r>
              <a:rPr lang="zh-CN" altLang="en-US" sz="1000" b="0" baseline="0" dirty="0">
                <a:latin typeface="黑体" panose="02010609060101010101" pitchFamily="49" charset="-122"/>
                <a:ea typeface="黑体" panose="02010609060101010101" pitchFamily="49" charset="-122"/>
              </a:rPr>
              <a:t>因此机械谐振子的设计最终目标是工作频率应为</a:t>
            </a:r>
            <a:r>
              <a:rPr lang="en-US" altLang="zh-CN" sz="1000" b="0" baseline="0" dirty="0">
                <a:latin typeface="黑体" panose="02010609060101010101" pitchFamily="49" charset="-122"/>
                <a:ea typeface="黑体" panose="02010609060101010101" pitchFamily="49" charset="-122"/>
              </a:rPr>
              <a:t>171MHz</a:t>
            </a: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机械谐振子采用简单的双悬臂型结构，在光子晶体阵列的基础上添加了俩个腐蚀块，其面内差模的振荡模态如图</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扫描了腐蚀块大小对于谐振频率的影响</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可以看出，在腐蚀块宽度</a:t>
            </a:r>
            <a:r>
              <a:rPr lang="en-US" altLang="zh-CN" sz="1000" b="0" baseline="0" dirty="0">
                <a:latin typeface="黑体" panose="02010609060101010101" pitchFamily="49" charset="-122"/>
                <a:ea typeface="黑体" panose="02010609060101010101" pitchFamily="49" charset="-122"/>
              </a:rPr>
              <a:t>3a</a:t>
            </a:r>
            <a:r>
              <a:rPr lang="zh-CN" altLang="en-US" sz="1000" b="0" baseline="0" dirty="0">
                <a:latin typeface="黑体" panose="02010609060101010101" pitchFamily="49" charset="-122"/>
                <a:ea typeface="黑体" panose="02010609060101010101" pitchFamily="49" charset="-122"/>
              </a:rPr>
              <a:t>、长度</a:t>
            </a:r>
            <a:r>
              <a:rPr lang="en-US" altLang="zh-CN" sz="1000" b="0" baseline="0" dirty="0">
                <a:latin typeface="黑体" panose="02010609060101010101" pitchFamily="49" charset="-122"/>
                <a:ea typeface="黑体" panose="02010609060101010101" pitchFamily="49" charset="-122"/>
              </a:rPr>
              <a:t>13a</a:t>
            </a:r>
            <a:r>
              <a:rPr lang="zh-CN" altLang="en-US" sz="1000" b="0" baseline="0" dirty="0">
                <a:latin typeface="黑体" panose="02010609060101010101" pitchFamily="49" charset="-122"/>
                <a:ea typeface="黑体" panose="02010609060101010101" pitchFamily="49" charset="-122"/>
              </a:rPr>
              <a:t>时，振子的工作频率</a:t>
            </a:r>
            <a:r>
              <a:rPr lang="en-US" altLang="zh-CN" sz="1000" b="0" baseline="0" dirty="0">
                <a:latin typeface="黑体" panose="02010609060101010101" pitchFamily="49" charset="-122"/>
                <a:ea typeface="黑体" panose="02010609060101010101" pitchFamily="49" charset="-122"/>
              </a:rPr>
              <a:t>85.5MHz</a:t>
            </a:r>
            <a:r>
              <a:rPr lang="zh-CN" altLang="en-US" sz="1000" b="0" baseline="0" dirty="0">
                <a:latin typeface="黑体" panose="02010609060101010101" pitchFamily="49" charset="-122"/>
                <a:ea typeface="黑体" panose="02010609060101010101" pitchFamily="49" charset="-122"/>
              </a:rPr>
              <a:t>，可以符合设计的目标</a:t>
            </a:r>
            <a:endParaRPr lang="en-US" altLang="zh-CN"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14</a:t>
            </a:fld>
            <a:endParaRPr lang="zh-CN" altLang="en-US"/>
          </a:p>
        </p:txBody>
      </p:sp>
    </p:spTree>
    <p:extLst>
      <p:ext uri="{BB962C8B-B14F-4D97-AF65-F5344CB8AC3E}">
        <p14:creationId xmlns:p14="http://schemas.microsoft.com/office/powerpoint/2010/main" val="9897390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接下来进行光机耦合率的仿真，本文此光子晶体的光机耦合率主要由两部分组成</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一方面是由于辐射压力驱动振子位移，引起的移动边界光机耦合率</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一方面是由于辐射压力驱动振子位移，引起的光弹效应光机耦合率</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引入气隙后，由于局部光梯度力的存在增强了移动边界效应，使光机耦合率提高</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最后也进行了相关结构参数的扫描，研究其对光机耦合率的影响</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最终仿真结果表面，此类光机械振荡器的光机耦合率高达</a:t>
            </a:r>
            <a:r>
              <a:rPr lang="en-US" altLang="zh-CN" sz="1000" b="0" baseline="0" dirty="0">
                <a:latin typeface="黑体" panose="02010609060101010101" pitchFamily="49" charset="-122"/>
                <a:ea typeface="黑体" panose="02010609060101010101" pitchFamily="49" charset="-122"/>
              </a:rPr>
              <a:t>1.63×10</a:t>
            </a:r>
            <a:endParaRPr lang="zh-CN" altLang="en-US"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15</a:t>
            </a:fld>
            <a:endParaRPr lang="zh-CN" altLang="en-US"/>
          </a:p>
        </p:txBody>
      </p:sp>
    </p:spTree>
    <p:extLst>
      <p:ext uri="{BB962C8B-B14F-4D97-AF65-F5344CB8AC3E}">
        <p14:creationId xmlns:p14="http://schemas.microsoft.com/office/powerpoint/2010/main" val="33292331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92188" y="768350"/>
            <a:ext cx="5114925" cy="3836988"/>
          </a:xfrm>
        </p:spPr>
      </p:sp>
      <p:sp>
        <p:nvSpPr>
          <p:cNvPr id="3" name="备注占位符 2"/>
          <p:cNvSpPr>
            <a:spLocks noGrp="1"/>
          </p:cNvSpPr>
          <p:nvPr>
            <p:ph type="body" idx="1"/>
          </p:nvPr>
        </p:nvSpPr>
        <p:spPr/>
        <p:txBody>
          <a:bodyPr/>
          <a:lstStyle/>
          <a:p>
            <a:r>
              <a:rPr lang="zh-CN" altLang="en-US" dirty="0"/>
              <a:t>第五部分为铌酸锂基腔光机械振荡器的制备</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16</a:t>
            </a:fld>
            <a:endParaRPr lang="zh-CN" altLang="en-US"/>
          </a:p>
        </p:txBody>
      </p:sp>
    </p:spTree>
    <p:extLst>
      <p:ext uri="{BB962C8B-B14F-4D97-AF65-F5344CB8AC3E}">
        <p14:creationId xmlns:p14="http://schemas.microsoft.com/office/powerpoint/2010/main" val="4591669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器件制备基于济南晶正的</a:t>
            </a:r>
            <a:r>
              <a:rPr lang="en-US" altLang="zh-CN" sz="1000" b="0" baseline="0" dirty="0">
                <a:latin typeface="黑体" panose="02010609060101010101" pitchFamily="49" charset="-122"/>
                <a:ea typeface="黑体" panose="02010609060101010101" pitchFamily="49" charset="-122"/>
              </a:rPr>
              <a:t>Z</a:t>
            </a:r>
            <a:r>
              <a:rPr lang="zh-CN" altLang="en-US" sz="1000" b="0" baseline="0" dirty="0">
                <a:latin typeface="黑体" panose="02010609060101010101" pitchFamily="49" charset="-122"/>
                <a:ea typeface="黑体" panose="02010609060101010101" pitchFamily="49" charset="-122"/>
              </a:rPr>
              <a:t>切向</a:t>
            </a:r>
            <a:r>
              <a:rPr lang="en-US" altLang="zh-CN" sz="1000" b="0" baseline="0" dirty="0">
                <a:latin typeface="黑体" panose="02010609060101010101" pitchFamily="49" charset="-122"/>
                <a:ea typeface="黑体" panose="02010609060101010101" pitchFamily="49" charset="-122"/>
              </a:rPr>
              <a:t>300nm</a:t>
            </a:r>
            <a:r>
              <a:rPr lang="zh-CN" altLang="en-US" sz="1000" b="0" baseline="0" dirty="0">
                <a:latin typeface="黑体" panose="02010609060101010101" pitchFamily="49" charset="-122"/>
                <a:ea typeface="黑体" panose="02010609060101010101" pitchFamily="49" charset="-122"/>
              </a:rPr>
              <a:t>薄膜铌酸锂，埋氧层厚度为</a:t>
            </a:r>
            <a:r>
              <a:rPr lang="en-US" altLang="zh-CN" sz="1000" b="0" baseline="0" dirty="0">
                <a:latin typeface="黑体" panose="02010609060101010101" pitchFamily="49" charset="-122"/>
                <a:ea typeface="黑体" panose="02010609060101010101" pitchFamily="49" charset="-122"/>
              </a:rPr>
              <a:t>2um</a:t>
            </a:r>
          </a:p>
          <a:p>
            <a:r>
              <a:rPr lang="zh-CN" altLang="en-US" sz="1000" b="0" baseline="0" dirty="0">
                <a:latin typeface="黑体" panose="02010609060101010101" pitchFamily="49" charset="-122"/>
                <a:ea typeface="黑体" panose="02010609060101010101" pitchFamily="49" charset="-122"/>
              </a:rPr>
              <a:t>铌酸锂材料的刻蚀主流的技术路线，掩膜有软掩膜和硬掩膜俩种</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国内软掩膜主要使用</a:t>
            </a:r>
            <a:r>
              <a:rPr lang="en-US" altLang="zh-CN" sz="1000" b="0" baseline="0" dirty="0">
                <a:latin typeface="黑体" panose="02010609060101010101" pitchFamily="49" charset="-122"/>
                <a:ea typeface="黑体" panose="02010609060101010101" pitchFamily="49" charset="-122"/>
              </a:rPr>
              <a:t>HSQ</a:t>
            </a:r>
            <a:r>
              <a:rPr lang="zh-CN" altLang="en-US" sz="1000" b="0" baseline="0" dirty="0">
                <a:latin typeface="黑体" panose="02010609060101010101" pitchFamily="49" charset="-122"/>
                <a:ea typeface="黑体" panose="02010609060101010101" pitchFamily="49" charset="-122"/>
              </a:rPr>
              <a:t>光刻负胶，硬掩膜主要使用金属</a:t>
            </a:r>
            <a:r>
              <a:rPr lang="en-US" altLang="zh-CN" sz="1000" b="0" baseline="0" dirty="0">
                <a:latin typeface="黑体" panose="02010609060101010101" pitchFamily="49" charset="-122"/>
                <a:ea typeface="黑体" panose="02010609060101010101" pitchFamily="49" charset="-122"/>
              </a:rPr>
              <a:t>Cr</a:t>
            </a:r>
          </a:p>
          <a:p>
            <a:r>
              <a:rPr lang="zh-CN" altLang="en-US" sz="1000" b="0" baseline="0" dirty="0">
                <a:latin typeface="黑体" panose="02010609060101010101" pitchFamily="49" charset="-122"/>
                <a:ea typeface="黑体" panose="02010609060101010101" pitchFamily="49" charset="-122"/>
              </a:rPr>
              <a:t>刻蚀铌酸锂的反应气体主要俩种，一种使用氟基气体，主要是化学反应生产</a:t>
            </a:r>
            <a:r>
              <a:rPr lang="en-US" altLang="zh-CN" sz="1000" b="0" baseline="0" dirty="0" err="1">
                <a:latin typeface="黑体" panose="02010609060101010101" pitchFamily="49" charset="-122"/>
                <a:ea typeface="黑体" panose="02010609060101010101" pitchFamily="49" charset="-122"/>
              </a:rPr>
              <a:t>LiF</a:t>
            </a:r>
            <a:r>
              <a:rPr lang="zh-CN" altLang="en-US" sz="1000" b="0" baseline="0" dirty="0">
                <a:latin typeface="黑体" panose="02010609060101010101" pitchFamily="49" charset="-122"/>
                <a:ea typeface="黑体" panose="02010609060101010101" pitchFamily="49" charset="-122"/>
              </a:rPr>
              <a:t>，然而刻蚀生成物难以去除，常常效果不佳。</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一种使用</a:t>
            </a:r>
            <a:r>
              <a:rPr lang="en-US" altLang="zh-CN" sz="1000" b="0" baseline="0" dirty="0" err="1">
                <a:latin typeface="黑体" panose="02010609060101010101" pitchFamily="49" charset="-122"/>
                <a:ea typeface="黑体" panose="02010609060101010101" pitchFamily="49" charset="-122"/>
              </a:rPr>
              <a:t>Ar</a:t>
            </a:r>
            <a:r>
              <a:rPr lang="zh-CN" altLang="en-US" sz="1000" b="0" baseline="0" dirty="0">
                <a:latin typeface="黑体" panose="02010609060101010101" pitchFamily="49" charset="-122"/>
                <a:ea typeface="黑体" panose="02010609060101010101" pitchFamily="49" charset="-122"/>
              </a:rPr>
              <a:t>基惰性气体，这个也是铌酸锂刻蚀目前主流的反应气体，主要是依靠物理反应轰击</a:t>
            </a:r>
            <a:r>
              <a:rPr lang="en-US" altLang="zh-CN" sz="1000" b="0" baseline="0" dirty="0">
                <a:latin typeface="黑体" panose="02010609060101010101" pitchFamily="49" charset="-122"/>
                <a:ea typeface="黑体" panose="02010609060101010101" pitchFamily="49" charset="-122"/>
              </a:rPr>
              <a:t>LN</a:t>
            </a:r>
            <a:r>
              <a:rPr lang="zh-CN" altLang="en-US" sz="1000" b="0" baseline="0" dirty="0">
                <a:latin typeface="黑体" panose="02010609060101010101" pitchFamily="49" charset="-122"/>
                <a:ea typeface="黑体" panose="02010609060101010101" pitchFamily="49" charset="-122"/>
              </a:rPr>
              <a:t>及其生成物。</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本文使用了众多工艺，下面以比较有代表性的硬掩膜</a:t>
            </a:r>
            <a:r>
              <a:rPr lang="en-US" altLang="zh-CN" sz="1000" b="0" baseline="0" dirty="0">
                <a:latin typeface="黑体" panose="02010609060101010101" pitchFamily="49" charset="-122"/>
                <a:ea typeface="黑体" panose="02010609060101010101" pitchFamily="49" charset="-122"/>
              </a:rPr>
              <a:t>Cr</a:t>
            </a:r>
            <a:r>
              <a:rPr lang="zh-CN" altLang="en-US" sz="1000" b="0" baseline="0" dirty="0">
                <a:latin typeface="黑体" panose="02010609060101010101" pitchFamily="49" charset="-122"/>
                <a:ea typeface="黑体" panose="02010609060101010101" pitchFamily="49" charset="-122"/>
              </a:rPr>
              <a:t>和软掩膜</a:t>
            </a:r>
            <a:r>
              <a:rPr lang="en-US" altLang="zh-CN" sz="1000" b="0" baseline="0" dirty="0">
                <a:latin typeface="黑体" panose="02010609060101010101" pitchFamily="49" charset="-122"/>
                <a:ea typeface="黑体" panose="02010609060101010101" pitchFamily="49" charset="-122"/>
              </a:rPr>
              <a:t>HSQ</a:t>
            </a:r>
            <a:r>
              <a:rPr lang="zh-CN" altLang="en-US" sz="1000" b="0" baseline="0" dirty="0">
                <a:latin typeface="黑体" panose="02010609060101010101" pitchFamily="49" charset="-122"/>
                <a:ea typeface="黑体" panose="02010609060101010101" pitchFamily="49" charset="-122"/>
              </a:rPr>
              <a:t>为例</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首先使用</a:t>
            </a:r>
            <a:r>
              <a:rPr lang="en-US" altLang="zh-CN" sz="1000" b="0" baseline="0" dirty="0">
                <a:latin typeface="黑体" panose="02010609060101010101" pitchFamily="49" charset="-122"/>
                <a:ea typeface="黑体" panose="02010609060101010101" pitchFamily="49" charset="-122"/>
              </a:rPr>
              <a:t>Cr</a:t>
            </a:r>
            <a:r>
              <a:rPr lang="zh-CN" altLang="en-US" sz="1000" b="0" baseline="0" dirty="0">
                <a:latin typeface="黑体" panose="02010609060101010101" pitchFamily="49" charset="-122"/>
                <a:ea typeface="黑体" panose="02010609060101010101" pitchFamily="49" charset="-122"/>
              </a:rPr>
              <a:t>掩膜，此次加工小孔倾角为</a:t>
            </a:r>
            <a:r>
              <a:rPr lang="en-US" altLang="zh-CN" sz="1000" b="0" baseline="0" dirty="0">
                <a:latin typeface="黑体" panose="02010609060101010101" pitchFamily="49" charset="-122"/>
                <a:ea typeface="黑体" panose="02010609060101010101" pitchFamily="49" charset="-122"/>
              </a:rPr>
              <a:t>60</a:t>
            </a:r>
            <a:r>
              <a:rPr lang="zh-CN" altLang="en-US" sz="1000" b="0" baseline="0" dirty="0">
                <a:latin typeface="黑体" panose="02010609060101010101" pitchFamily="49" charset="-122"/>
                <a:ea typeface="黑体" panose="02010609060101010101" pitchFamily="49" charset="-122"/>
              </a:rPr>
              <a:t>度，但金属掩膜刻蚀光子晶体的壁面光滑度很差，且由于空气狭缝刻蚀效果极差。</a:t>
            </a: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17</a:t>
            </a:fld>
            <a:endParaRPr lang="zh-CN" altLang="en-US"/>
          </a:p>
        </p:txBody>
      </p:sp>
    </p:spTree>
    <p:extLst>
      <p:ext uri="{BB962C8B-B14F-4D97-AF65-F5344CB8AC3E}">
        <p14:creationId xmlns:p14="http://schemas.microsoft.com/office/powerpoint/2010/main" val="1038091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由于在使用</a:t>
            </a:r>
            <a:r>
              <a:rPr lang="en-US" altLang="zh-CN" sz="1000" b="0" baseline="0" dirty="0">
                <a:latin typeface="黑体" panose="02010609060101010101" pitchFamily="49" charset="-122"/>
                <a:ea typeface="黑体" panose="02010609060101010101" pitchFamily="49" charset="-122"/>
              </a:rPr>
              <a:t>Cr</a:t>
            </a:r>
            <a:r>
              <a:rPr lang="zh-CN" altLang="en-US" sz="1000" b="0" baseline="0" dirty="0">
                <a:latin typeface="黑体" panose="02010609060101010101" pitchFamily="49" charset="-122"/>
                <a:ea typeface="黑体" panose="02010609060101010101" pitchFamily="49" charset="-122"/>
              </a:rPr>
              <a:t>掩膜刻蚀时发现，由于负载效应即</a:t>
            </a:r>
            <a:r>
              <a:rPr lang="en-US" altLang="zh-CN" sz="1000" b="0" baseline="0" dirty="0">
                <a:latin typeface="黑体" panose="02010609060101010101" pitchFamily="49" charset="-122"/>
                <a:ea typeface="黑体" panose="02010609060101010101" pitchFamily="49" charset="-122"/>
              </a:rPr>
              <a:t>RIE</a:t>
            </a:r>
            <a:r>
              <a:rPr lang="zh-CN" altLang="en-US" sz="1000" b="0" baseline="0" dirty="0">
                <a:latin typeface="黑体" panose="02010609060101010101" pitchFamily="49" charset="-122"/>
                <a:ea typeface="黑体" panose="02010609060101010101" pitchFamily="49" charset="-122"/>
              </a:rPr>
              <a:t>滞后效应的影响，窄结构处的刻蚀速率极低，空气槽刻蚀效果很差。</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因此重新设计，优化了空气狭缝宽度为</a:t>
            </a:r>
            <a:r>
              <a:rPr lang="en-US" altLang="zh-CN" sz="1000" b="0" baseline="0" dirty="0">
                <a:latin typeface="黑体" panose="02010609060101010101" pitchFamily="49" charset="-122"/>
                <a:ea typeface="黑体" panose="02010609060101010101" pitchFamily="49" charset="-122"/>
              </a:rPr>
              <a:t>300nm</a:t>
            </a:r>
            <a:r>
              <a:rPr lang="zh-CN" altLang="en-US" sz="1000" b="0" baseline="0" dirty="0">
                <a:latin typeface="黑体" panose="02010609060101010101" pitchFamily="49" charset="-122"/>
                <a:ea typeface="黑体" panose="02010609060101010101" pitchFamily="49" charset="-122"/>
              </a:rPr>
              <a:t>。</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最后使用</a:t>
            </a:r>
            <a:r>
              <a:rPr lang="en-US" altLang="zh-CN" sz="1000" b="0" baseline="0" dirty="0">
                <a:latin typeface="黑体" panose="02010609060101010101" pitchFamily="49" charset="-122"/>
                <a:ea typeface="黑体" panose="02010609060101010101" pitchFamily="49" charset="-122"/>
              </a:rPr>
              <a:t>HSQ</a:t>
            </a:r>
            <a:r>
              <a:rPr lang="zh-CN" altLang="en-US" sz="1000" b="0" baseline="0" dirty="0">
                <a:latin typeface="黑体" panose="02010609060101010101" pitchFamily="49" charset="-122"/>
                <a:ea typeface="黑体" panose="02010609060101010101" pitchFamily="49" charset="-122"/>
              </a:rPr>
              <a:t>光刻负胶实现了</a:t>
            </a:r>
            <a:r>
              <a:rPr lang="en-US" altLang="zh-CN" sz="1000" b="0" baseline="0" dirty="0">
                <a:latin typeface="黑体" panose="02010609060101010101" pitchFamily="49" charset="-122"/>
                <a:ea typeface="黑体" panose="02010609060101010101" pitchFamily="49" charset="-122"/>
              </a:rPr>
              <a:t>LN</a:t>
            </a:r>
            <a:r>
              <a:rPr lang="zh-CN" altLang="en-US" sz="1000" b="0" baseline="0" dirty="0">
                <a:latin typeface="黑体" panose="02010609060101010101" pitchFamily="49" charset="-122"/>
                <a:ea typeface="黑体" panose="02010609060101010101" pitchFamily="49" charset="-122"/>
              </a:rPr>
              <a:t>光子晶体的刻蚀，从</a:t>
            </a:r>
            <a:r>
              <a:rPr lang="en-US" altLang="zh-CN" sz="1000" b="0" baseline="0" dirty="0">
                <a:latin typeface="黑体" panose="02010609060101010101" pitchFamily="49" charset="-122"/>
                <a:ea typeface="黑体" panose="02010609060101010101" pitchFamily="49" charset="-122"/>
              </a:rPr>
              <a:t>SEM</a:t>
            </a:r>
            <a:r>
              <a:rPr lang="zh-CN" altLang="en-US" sz="1000" b="0" baseline="0" dirty="0">
                <a:latin typeface="黑体" panose="02010609060101010101" pitchFamily="49" charset="-122"/>
                <a:ea typeface="黑体" panose="02010609060101010101" pitchFamily="49" charset="-122"/>
              </a:rPr>
              <a:t>图中可以看出，小孔已刻透，侧壁倾角达到了</a:t>
            </a:r>
            <a:r>
              <a:rPr lang="en-US" altLang="zh-CN" sz="1000" b="0" baseline="0" dirty="0">
                <a:latin typeface="黑体" panose="02010609060101010101" pitchFamily="49" charset="-122"/>
                <a:ea typeface="黑体" panose="02010609060101010101" pitchFamily="49" charset="-122"/>
              </a:rPr>
              <a:t>71.6</a:t>
            </a:r>
            <a:r>
              <a:rPr lang="zh-CN" altLang="en-US" sz="1000" b="0" baseline="0" dirty="0">
                <a:latin typeface="黑体" panose="02010609060101010101" pitchFamily="49" charset="-122"/>
                <a:ea typeface="黑体" panose="02010609060101010101" pitchFamily="49" charset="-122"/>
              </a:rPr>
              <a:t>度。</a:t>
            </a:r>
            <a:endParaRPr lang="en-US" altLang="zh-CN"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18</a:t>
            </a:fld>
            <a:endParaRPr lang="zh-CN" altLang="en-US"/>
          </a:p>
        </p:txBody>
      </p:sp>
    </p:spTree>
    <p:extLst>
      <p:ext uri="{BB962C8B-B14F-4D97-AF65-F5344CB8AC3E}">
        <p14:creationId xmlns:p14="http://schemas.microsoft.com/office/powerpoint/2010/main" val="38054756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最后，对制备得到的铌酸锂光机械振荡器的工艺误差分析。</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主要是干法刻蚀的侧壁倾角</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和电子束曝光引起的小孔半径误差两部分</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研究了其对基模光学谐振频率和光学品质因子的影响</a:t>
            </a: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19</a:t>
            </a:fld>
            <a:endParaRPr lang="zh-CN" altLang="en-US"/>
          </a:p>
        </p:txBody>
      </p:sp>
    </p:spTree>
    <p:extLst>
      <p:ext uri="{BB962C8B-B14F-4D97-AF65-F5344CB8AC3E}">
        <p14:creationId xmlns:p14="http://schemas.microsoft.com/office/powerpoint/2010/main" val="2268104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92188" y="768350"/>
            <a:ext cx="5114925" cy="3836988"/>
          </a:xfrm>
        </p:spPr>
      </p:sp>
      <p:sp>
        <p:nvSpPr>
          <p:cNvPr id="3" name="备注占位符 2"/>
          <p:cNvSpPr>
            <a:spLocks noGrp="1"/>
          </p:cNvSpPr>
          <p:nvPr>
            <p:ph type="body" idx="1"/>
          </p:nvPr>
        </p:nvSpPr>
        <p:spPr/>
        <p:txBody>
          <a:bodyPr/>
          <a:lstStyle/>
          <a:p>
            <a:r>
              <a:rPr lang="zh-CN" altLang="en-US" dirty="0"/>
              <a:t>第一部分为研究背景与意义</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val="22407753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92188" y="768350"/>
            <a:ext cx="5114925" cy="3836988"/>
          </a:xfrm>
        </p:spPr>
      </p:sp>
      <p:sp>
        <p:nvSpPr>
          <p:cNvPr id="3" name="备注占位符 2"/>
          <p:cNvSpPr>
            <a:spLocks noGrp="1"/>
          </p:cNvSpPr>
          <p:nvPr>
            <p:ph type="body" idx="1"/>
          </p:nvPr>
        </p:nvSpPr>
        <p:spPr/>
        <p:txBody>
          <a:bodyPr/>
          <a:lstStyle/>
          <a:p>
            <a:r>
              <a:rPr lang="zh-CN" altLang="en-US" dirty="0"/>
              <a:t>第六部分为铌酸锂基腔光机械振荡器的实验测试</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20</a:t>
            </a:fld>
            <a:endParaRPr lang="zh-CN" altLang="en-US"/>
          </a:p>
        </p:txBody>
      </p:sp>
    </p:spTree>
    <p:extLst>
      <p:ext uri="{BB962C8B-B14F-4D97-AF65-F5344CB8AC3E}">
        <p14:creationId xmlns:p14="http://schemas.microsoft.com/office/powerpoint/2010/main" val="4168991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在进行器件的测试前，首先在大气条件下搭建所需的测试系统如图</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光学模式通过</a:t>
            </a:r>
            <a:r>
              <a:rPr lang="en-US" altLang="zh-CN" sz="1000" b="0" baseline="0" dirty="0">
                <a:latin typeface="黑体" panose="02010609060101010101" pitchFamily="49" charset="-122"/>
                <a:ea typeface="黑体" panose="02010609060101010101" pitchFamily="49" charset="-122"/>
              </a:rPr>
              <a:t>DAQ</a:t>
            </a:r>
            <a:r>
              <a:rPr lang="zh-CN" altLang="en-US" sz="1000" b="0" baseline="0" dirty="0">
                <a:latin typeface="黑体" panose="02010609060101010101" pitchFamily="49" charset="-122"/>
                <a:ea typeface="黑体" panose="02010609060101010101" pitchFamily="49" charset="-122"/>
              </a:rPr>
              <a:t>采集光电探测器的输出电压幅值得到透射谱</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机械模式通过频谱仪和频率计数器进行机械性能的表征分析</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本文使用光纤光锥与芯片边馈耦合的方式激励器件，因此光纤光锥的制备也是实验的重要一环</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在微凹定型结束后，需要保证其形状尽可能</a:t>
            </a:r>
            <a:r>
              <a:rPr lang="en-US" altLang="zh-CN" sz="1000" b="0" baseline="0" dirty="0">
                <a:latin typeface="黑体" panose="02010609060101010101" pitchFamily="49" charset="-122"/>
                <a:ea typeface="黑体" panose="02010609060101010101" pitchFamily="49" charset="-122"/>
              </a:rPr>
              <a:t>V</a:t>
            </a:r>
          </a:p>
          <a:p>
            <a:r>
              <a:rPr lang="zh-CN" altLang="en-US" sz="1000" b="0" baseline="0" dirty="0">
                <a:latin typeface="黑体" panose="02010609060101010101" pitchFamily="49" charset="-122"/>
                <a:ea typeface="黑体" panose="02010609060101010101" pitchFamily="49" charset="-122"/>
              </a:rPr>
              <a:t>之后耦合测试时，耦合长度需要尽可能短、宽度尽量细</a:t>
            </a:r>
            <a:endParaRPr lang="en-US" altLang="zh-CN"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21</a:t>
            </a:fld>
            <a:endParaRPr lang="zh-CN" altLang="en-US"/>
          </a:p>
        </p:txBody>
      </p:sp>
    </p:spTree>
    <p:extLst>
      <p:ext uri="{BB962C8B-B14F-4D97-AF65-F5344CB8AC3E}">
        <p14:creationId xmlns:p14="http://schemas.microsoft.com/office/powerpoint/2010/main" val="3948957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在进行铌酸锂芯片的测试之前，首先对加工得到的</a:t>
            </a:r>
            <a:r>
              <a:rPr lang="en-US" altLang="zh-CN" sz="1000" b="0" baseline="0" dirty="0">
                <a:latin typeface="黑体" panose="02010609060101010101" pitchFamily="49" charset="-122"/>
                <a:ea typeface="黑体" panose="02010609060101010101" pitchFamily="49" charset="-122"/>
              </a:rPr>
              <a:t>71.6</a:t>
            </a:r>
            <a:r>
              <a:rPr lang="zh-CN" altLang="en-US" sz="1000" b="0" baseline="0" dirty="0">
                <a:latin typeface="黑体" panose="02010609060101010101" pitchFamily="49" charset="-122"/>
                <a:ea typeface="黑体" panose="02010609060101010101" pitchFamily="49" charset="-122"/>
              </a:rPr>
              <a:t>度倾角</a:t>
            </a:r>
            <a:r>
              <a:rPr lang="en-US" altLang="zh-CN" sz="1000" b="0" baseline="0" dirty="0">
                <a:latin typeface="黑体" panose="02010609060101010101" pitchFamily="49" charset="-122"/>
                <a:ea typeface="黑体" panose="02010609060101010101" pitchFamily="49" charset="-122"/>
              </a:rPr>
              <a:t>LN</a:t>
            </a:r>
            <a:r>
              <a:rPr lang="zh-CN" altLang="en-US" sz="1000" b="0" baseline="0" dirty="0">
                <a:latin typeface="黑体" panose="02010609060101010101" pitchFamily="49" charset="-122"/>
                <a:ea typeface="黑体" panose="02010609060101010101" pitchFamily="49" charset="-122"/>
              </a:rPr>
              <a:t>芯片进行光学性能表征</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实验片上遍历了</a:t>
            </a:r>
            <a:r>
              <a:rPr lang="en-US" altLang="zh-CN" sz="1000" b="0" baseline="0" dirty="0">
                <a:latin typeface="黑体" panose="02010609060101010101" pitchFamily="49" charset="-122"/>
                <a:ea typeface="黑体" panose="02010609060101010101" pitchFamily="49" charset="-122"/>
              </a:rPr>
              <a:t>7</a:t>
            </a:r>
            <a:r>
              <a:rPr lang="zh-CN" altLang="en-US" sz="1000" b="0" baseline="0" dirty="0">
                <a:latin typeface="黑体" panose="02010609060101010101" pitchFamily="49" charset="-122"/>
                <a:ea typeface="黑体" panose="02010609060101010101" pitchFamily="49" charset="-122"/>
              </a:rPr>
              <a:t>组不同线缺陷宽度的铌酸锂结构，可以看出</a:t>
            </a:r>
            <a:r>
              <a:rPr lang="en-US" altLang="zh-CN" sz="1000" b="0" baseline="0" dirty="0">
                <a:latin typeface="黑体" panose="02010609060101010101" pitchFamily="49" charset="-122"/>
                <a:ea typeface="黑体" panose="02010609060101010101" pitchFamily="49" charset="-122"/>
              </a:rPr>
              <a:t>71.6</a:t>
            </a:r>
            <a:r>
              <a:rPr lang="zh-CN" altLang="en-US" sz="1000" b="0" baseline="0" dirty="0">
                <a:latin typeface="黑体" panose="02010609060101010101" pitchFamily="49" charset="-122"/>
                <a:ea typeface="黑体" panose="02010609060101010101" pitchFamily="49" charset="-122"/>
              </a:rPr>
              <a:t>度的倾角使得光学基模谐振频率偏移</a:t>
            </a:r>
            <a:r>
              <a:rPr lang="en-US" altLang="zh-CN" sz="1000" b="0" baseline="0" dirty="0">
                <a:latin typeface="黑体" panose="02010609060101010101" pitchFamily="49" charset="-122"/>
                <a:ea typeface="黑体" panose="02010609060101010101" pitchFamily="49" charset="-122"/>
              </a:rPr>
              <a:t>20THz</a:t>
            </a:r>
            <a:r>
              <a:rPr lang="zh-CN" altLang="en-US" sz="1000" b="0" baseline="0" dirty="0">
                <a:latin typeface="黑体" panose="02010609060101010101" pitchFamily="49" charset="-122"/>
                <a:ea typeface="黑体" panose="02010609060101010101" pitchFamily="49" charset="-122"/>
              </a:rPr>
              <a:t>，且品质因子劣化了一个数量级</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因此后续需要基于此加工效果进行优化设计，可以考虑改变结构参数将基模谐振频率重新调制到</a:t>
            </a:r>
            <a:r>
              <a:rPr lang="en-US" altLang="zh-CN" sz="1000" b="0" baseline="0" dirty="0">
                <a:latin typeface="黑体" panose="02010609060101010101" pitchFamily="49" charset="-122"/>
                <a:ea typeface="黑体" panose="02010609060101010101" pitchFamily="49" charset="-122"/>
              </a:rPr>
              <a:t>1550nm</a:t>
            </a:r>
          </a:p>
          <a:p>
            <a:r>
              <a:rPr lang="zh-CN" altLang="en-US" sz="1000" b="0" baseline="0" dirty="0">
                <a:latin typeface="黑体" panose="02010609060101010101" pitchFamily="49" charset="-122"/>
                <a:ea typeface="黑体" panose="02010609060101010101" pitchFamily="49" charset="-122"/>
              </a:rPr>
              <a:t>光学</a:t>
            </a:r>
            <a:r>
              <a:rPr lang="en-US" altLang="zh-CN" sz="1000" b="0" baseline="0" dirty="0">
                <a:latin typeface="黑体" panose="02010609060101010101" pitchFamily="49" charset="-122"/>
                <a:ea typeface="黑体" panose="02010609060101010101" pitchFamily="49" charset="-122"/>
              </a:rPr>
              <a:t>Q</a:t>
            </a:r>
            <a:r>
              <a:rPr lang="zh-CN" altLang="en-US" sz="1000" b="0" baseline="0" dirty="0">
                <a:latin typeface="黑体" panose="02010609060101010101" pitchFamily="49" charset="-122"/>
                <a:ea typeface="黑体" panose="02010609060101010101" pitchFamily="49" charset="-122"/>
              </a:rPr>
              <a:t>值可以通过使用较薄的</a:t>
            </a:r>
            <a:r>
              <a:rPr lang="en-US" altLang="zh-CN" sz="1000" b="0" baseline="0" dirty="0">
                <a:latin typeface="黑体" panose="02010609060101010101" pitchFamily="49" charset="-122"/>
                <a:ea typeface="黑体" panose="02010609060101010101" pitchFamily="49" charset="-122"/>
              </a:rPr>
              <a:t>LNOI</a:t>
            </a:r>
            <a:r>
              <a:rPr lang="zh-CN" altLang="en-US" sz="1000" b="0" baseline="0" dirty="0">
                <a:latin typeface="黑体" panose="02010609060101010101" pitchFamily="49" charset="-122"/>
                <a:ea typeface="黑体" panose="02010609060101010101" pitchFamily="49" charset="-122"/>
              </a:rPr>
              <a:t>平台或者将光子晶体阵列结构扩大来优化。</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在进行实验测试之前，需要进行下层埋氧层的释放，然而，由于技术原因，未能控制好释放时间，使得器件下方的支撑不够，芯片漂移</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考虑到实验室中硅基腔与</a:t>
            </a:r>
            <a:r>
              <a:rPr lang="en-US" altLang="zh-CN" sz="1000" b="0" baseline="0" dirty="0">
                <a:latin typeface="黑体" panose="02010609060101010101" pitchFamily="49" charset="-122"/>
                <a:ea typeface="黑体" panose="02010609060101010101" pitchFamily="49" charset="-122"/>
              </a:rPr>
              <a:t>LN</a:t>
            </a:r>
            <a:r>
              <a:rPr lang="zh-CN" altLang="en-US" sz="1000" b="0" baseline="0" dirty="0">
                <a:latin typeface="黑体" panose="02010609060101010101" pitchFamily="49" charset="-122"/>
                <a:ea typeface="黑体" panose="02010609060101010101" pitchFamily="49" charset="-122"/>
              </a:rPr>
              <a:t>的设计结构一致，且仿真得到的光学品质因子和机械谐振频率等参数也相近，因此首先进行了硅基腔的测试。</a:t>
            </a: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22</a:t>
            </a:fld>
            <a:endParaRPr lang="zh-CN" altLang="en-US"/>
          </a:p>
        </p:txBody>
      </p:sp>
    </p:spTree>
    <p:extLst>
      <p:ext uri="{BB962C8B-B14F-4D97-AF65-F5344CB8AC3E}">
        <p14:creationId xmlns:p14="http://schemas.microsoft.com/office/powerpoint/2010/main" val="2310287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光机械振荡器的测试，首先是其光学性能的测试。</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在激光输入功率为</a:t>
            </a:r>
            <a:r>
              <a:rPr lang="en-US" altLang="zh-CN" sz="1000" b="0" baseline="0" dirty="0">
                <a:latin typeface="黑体" panose="02010609060101010101" pitchFamily="49" charset="-122"/>
                <a:ea typeface="黑体" panose="02010609060101010101" pitchFamily="49" charset="-122"/>
              </a:rPr>
              <a:t>63uw</a:t>
            </a:r>
            <a:r>
              <a:rPr lang="zh-CN" altLang="en-US" sz="1000" b="0" baseline="0" dirty="0">
                <a:latin typeface="黑体" panose="02010609060101010101" pitchFamily="49" charset="-122"/>
                <a:ea typeface="黑体" panose="02010609060101010101" pitchFamily="49" charset="-122"/>
              </a:rPr>
              <a:t>的条件下，透射谱中观测到了</a:t>
            </a:r>
            <a:r>
              <a:rPr lang="en-US" altLang="zh-CN" sz="1000" b="0" baseline="0" dirty="0">
                <a:latin typeface="黑体" panose="02010609060101010101" pitchFamily="49" charset="-122"/>
                <a:ea typeface="黑体" panose="02010609060101010101" pitchFamily="49" charset="-122"/>
              </a:rPr>
              <a:t>1565nm</a:t>
            </a:r>
            <a:r>
              <a:rPr lang="zh-CN" altLang="en-US" sz="1000" b="0" baseline="0" dirty="0">
                <a:latin typeface="黑体" panose="02010609060101010101" pitchFamily="49" charset="-122"/>
                <a:ea typeface="黑体" panose="02010609060101010101" pitchFamily="49" charset="-122"/>
              </a:rPr>
              <a:t>附近的基模和</a:t>
            </a:r>
            <a:r>
              <a:rPr lang="en-US" altLang="zh-CN" sz="1000" b="0" baseline="0" dirty="0">
                <a:latin typeface="黑体" panose="02010609060101010101" pitchFamily="49" charset="-122"/>
                <a:ea typeface="黑体" panose="02010609060101010101" pitchFamily="49" charset="-122"/>
              </a:rPr>
              <a:t>1554nm</a:t>
            </a:r>
            <a:r>
              <a:rPr lang="zh-CN" altLang="en-US" sz="1000" b="0" baseline="0" dirty="0">
                <a:latin typeface="黑体" panose="02010609060101010101" pitchFamily="49" charset="-122"/>
                <a:ea typeface="黑体" panose="02010609060101010101" pitchFamily="49" charset="-122"/>
              </a:rPr>
              <a:t>附近的二阶模，且基模的品质因子达到</a:t>
            </a:r>
            <a:r>
              <a:rPr lang="en-US" altLang="zh-CN" sz="1000" b="0" baseline="0" dirty="0">
                <a:latin typeface="黑体" panose="02010609060101010101" pitchFamily="49" charset="-122"/>
                <a:ea typeface="黑体" panose="02010609060101010101" pitchFamily="49" charset="-122"/>
              </a:rPr>
              <a:t>2.61</a:t>
            </a:r>
          </a:p>
          <a:p>
            <a:r>
              <a:rPr lang="zh-CN" altLang="en-US" sz="1000" b="0" baseline="0" dirty="0">
                <a:latin typeface="黑体" panose="02010609060101010101" pitchFamily="49" charset="-122"/>
                <a:ea typeface="黑体" panose="02010609060101010101" pitchFamily="49" charset="-122"/>
              </a:rPr>
              <a:t>随后改变激光的输入功率，观测到了明显的热非线性拖拽现象，在</a:t>
            </a:r>
            <a:r>
              <a:rPr lang="en-US" altLang="zh-CN" sz="1000" b="0" baseline="0" dirty="0">
                <a:latin typeface="黑体" panose="02010609060101010101" pitchFamily="49" charset="-122"/>
                <a:ea typeface="黑体" panose="02010609060101010101" pitchFamily="49" charset="-122"/>
              </a:rPr>
              <a:t>9dBm</a:t>
            </a:r>
            <a:r>
              <a:rPr lang="zh-CN" altLang="en-US" sz="1000" b="0" baseline="0" dirty="0">
                <a:latin typeface="黑体" panose="02010609060101010101" pitchFamily="49" charset="-122"/>
                <a:ea typeface="黑体" panose="02010609060101010101" pitchFamily="49" charset="-122"/>
              </a:rPr>
              <a:t>输入功率的条件下，拖拽达到约</a:t>
            </a:r>
            <a:r>
              <a:rPr lang="en-US" altLang="zh-CN" sz="1000" b="0" baseline="0" dirty="0">
                <a:latin typeface="黑体" panose="02010609060101010101" pitchFamily="49" charset="-122"/>
                <a:ea typeface="黑体" panose="02010609060101010101" pitchFamily="49" charset="-122"/>
              </a:rPr>
              <a:t>6nm</a:t>
            </a:r>
            <a:r>
              <a:rPr lang="zh-CN" altLang="en-US" sz="1000" b="0" baseline="0" dirty="0">
                <a:latin typeface="黑体" panose="02010609060101010101" pitchFamily="49" charset="-122"/>
                <a:ea typeface="黑体" panose="02010609060101010101" pitchFamily="49" charset="-122"/>
              </a:rPr>
              <a:t>长</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endParaRPr lang="zh-CN" altLang="en-US"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23</a:t>
            </a:fld>
            <a:endParaRPr lang="zh-CN" altLang="en-US"/>
          </a:p>
        </p:txBody>
      </p:sp>
    </p:spTree>
    <p:extLst>
      <p:ext uri="{BB962C8B-B14F-4D97-AF65-F5344CB8AC3E}">
        <p14:creationId xmlns:p14="http://schemas.microsoft.com/office/powerpoint/2010/main" val="533952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接下来进行光机械振荡器的机械模式测试，下面是光机械振荡器在不同激光失谐下的频谱图。</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整个科研测试过程中，可以分为三个阶段。</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最初的阶段，测得的机械模式仅能观测到自由载流子振荡信号，相较于参数光机械振荡信号，自由载流子振荡的热噪声较大，且不同激光失谐的条件下稳定性极差。</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猜测可能的原因是锥形光纤的制备不理想，耦合效率过低，这将导致在现有的激光输入功率条件下，加载至光腔中能量不够，表现在光谱中可以看出其热非线性拖拽不够宽。</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之后不断优化锥形光纤的设计后，激光输入功率</a:t>
            </a:r>
            <a:r>
              <a:rPr lang="en-US" altLang="zh-CN" sz="1000" b="0" baseline="0" dirty="0">
                <a:latin typeface="黑体" panose="02010609060101010101" pitchFamily="49" charset="-122"/>
                <a:ea typeface="黑体" panose="02010609060101010101" pitchFamily="49" charset="-122"/>
              </a:rPr>
              <a:t>12dBm</a:t>
            </a:r>
            <a:r>
              <a:rPr lang="zh-CN" altLang="en-US" sz="1000" b="0" baseline="0" dirty="0">
                <a:latin typeface="黑体" panose="02010609060101010101" pitchFamily="49" charset="-122"/>
                <a:ea typeface="黑体" panose="02010609060101010101" pitchFamily="49" charset="-122"/>
              </a:rPr>
              <a:t>的条件下热非线性拖拽已可达至少</a:t>
            </a:r>
            <a:r>
              <a:rPr lang="en-US" altLang="zh-CN" sz="1000" b="0" baseline="0" dirty="0">
                <a:latin typeface="黑体" panose="02010609060101010101" pitchFamily="49" charset="-122"/>
                <a:ea typeface="黑体" panose="02010609060101010101" pitchFamily="49" charset="-122"/>
              </a:rPr>
              <a:t>3nm</a:t>
            </a:r>
            <a:r>
              <a:rPr lang="zh-CN" altLang="en-US" sz="1000" b="0" baseline="0" dirty="0">
                <a:latin typeface="黑体" panose="02010609060101010101" pitchFamily="49" charset="-122"/>
                <a:ea typeface="黑体" panose="02010609060101010101" pitchFamily="49" charset="-122"/>
              </a:rPr>
              <a:t>，在这个较宽激光失谐的范围内扫描二维谱，可以找到参数光机械振荡信号。</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同时也找到了丰富的现象，从此二维谱中看出，光腔状态经历了混沌区域、参数光机械振荡信号、自由载流子振荡信号、俩信号合成且最终出现了</a:t>
            </a:r>
            <a:r>
              <a:rPr lang="en-US" altLang="zh-CN" sz="1000" b="0" baseline="0" dirty="0">
                <a:latin typeface="黑体" panose="02010609060101010101" pitchFamily="49" charset="-122"/>
                <a:ea typeface="黑体" panose="02010609060101010101" pitchFamily="49" charset="-122"/>
              </a:rPr>
              <a:t>1/4</a:t>
            </a:r>
            <a:r>
              <a:rPr lang="zh-CN" altLang="en-US" sz="1000" b="0" baseline="0" dirty="0">
                <a:latin typeface="黑体" panose="02010609060101010101" pitchFamily="49" charset="-122"/>
                <a:ea typeface="黑体" panose="02010609060101010101" pitchFamily="49" charset="-122"/>
              </a:rPr>
              <a:t>分频。</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但是此参数光机械振荡极不稳定。最终发现是光纤法兰耦合器对接引起的光功率晃动导致，晃动虽在</a:t>
            </a:r>
            <a:r>
              <a:rPr lang="en-US" altLang="zh-CN" sz="1000" b="0" baseline="0" dirty="0">
                <a:latin typeface="黑体" panose="02010609060101010101" pitchFamily="49" charset="-122"/>
                <a:ea typeface="黑体" panose="02010609060101010101" pitchFamily="49" charset="-122"/>
              </a:rPr>
              <a:t>0.03dBm</a:t>
            </a:r>
            <a:r>
              <a:rPr lang="zh-CN" altLang="en-US" sz="1000" b="0" baseline="0" dirty="0">
                <a:latin typeface="黑体" panose="02010609060101010101" pitchFamily="49" charset="-122"/>
                <a:ea typeface="黑体" panose="02010609060101010101" pitchFamily="49" charset="-122"/>
              </a:rPr>
              <a:t>内，但将其全部熔接之后。观测到了较稳定的参数光机械振荡信号，工作频率在</a:t>
            </a:r>
            <a:r>
              <a:rPr lang="en-US" altLang="zh-CN" sz="1000" b="0" baseline="0" dirty="0">
                <a:latin typeface="黑体" panose="02010609060101010101" pitchFamily="49" charset="-122"/>
                <a:ea typeface="黑体" panose="02010609060101010101" pitchFamily="49" charset="-122"/>
              </a:rPr>
              <a:t>131MHz</a:t>
            </a:r>
            <a:r>
              <a:rPr lang="zh-CN" altLang="en-US" sz="1000" b="0" baseline="0" dirty="0">
                <a:latin typeface="黑体" panose="02010609060101010101" pitchFamily="49" charset="-122"/>
                <a:ea typeface="黑体" panose="02010609060101010101" pitchFamily="49" charset="-122"/>
              </a:rPr>
              <a:t>。</a:t>
            </a:r>
            <a:endParaRPr lang="en-US" altLang="zh-CN"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24</a:t>
            </a:fld>
            <a:endParaRPr lang="zh-CN" altLang="en-US"/>
          </a:p>
        </p:txBody>
      </p:sp>
    </p:spTree>
    <p:extLst>
      <p:ext uri="{BB962C8B-B14F-4D97-AF65-F5344CB8AC3E}">
        <p14:creationId xmlns:p14="http://schemas.microsoft.com/office/powerpoint/2010/main" val="267406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接下来对该参数光机械振荡信号进行频率稳定度表征。</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短期稳定度主要使用相位噪声来实现，在大气条件下，此光机械振荡器的工作频率为</a:t>
            </a:r>
            <a:r>
              <a:rPr lang="en-US" altLang="zh-CN" sz="1000" b="0" baseline="0" dirty="0">
                <a:latin typeface="黑体" panose="02010609060101010101" pitchFamily="49" charset="-122"/>
                <a:ea typeface="黑体" panose="02010609060101010101" pitchFamily="49" charset="-122"/>
              </a:rPr>
              <a:t>65.48MHz</a:t>
            </a:r>
            <a:r>
              <a:rPr lang="zh-CN" altLang="en-US" sz="1000" b="0" baseline="0" dirty="0">
                <a:latin typeface="黑体" panose="02010609060101010101" pitchFamily="49" charset="-122"/>
                <a:ea typeface="黑体" panose="02010609060101010101" pitchFamily="49" charset="-122"/>
              </a:rPr>
              <a:t>，</a:t>
            </a:r>
            <a:r>
              <a:rPr lang="en-US" altLang="zh-CN" sz="1000" b="0" baseline="0" dirty="0">
                <a:latin typeface="黑体" panose="02010609060101010101" pitchFamily="49" charset="-122"/>
                <a:ea typeface="黑体" panose="02010609060101010101" pitchFamily="49" charset="-122"/>
              </a:rPr>
              <a:t>1Hz</a:t>
            </a:r>
            <a:r>
              <a:rPr lang="zh-CN" altLang="en-US" sz="1000" b="0" baseline="0" dirty="0">
                <a:latin typeface="黑体" panose="02010609060101010101" pitchFamily="49" charset="-122"/>
                <a:ea typeface="黑体" panose="02010609060101010101" pitchFamily="49" charset="-122"/>
              </a:rPr>
              <a:t>分辨率的展宽下拟合得到其机械品质因子高达</a:t>
            </a:r>
            <a:r>
              <a:rPr lang="en-US" altLang="zh-CN" sz="1000" b="0" baseline="0" dirty="0">
                <a:latin typeface="黑体" panose="02010609060101010101" pitchFamily="49" charset="-122"/>
                <a:ea typeface="黑体" panose="02010609060101010101" pitchFamily="49" charset="-122"/>
              </a:rPr>
              <a:t>1.64</a:t>
            </a:r>
            <a:r>
              <a:rPr lang="zh-CN" altLang="en-US" sz="1000" b="0" baseline="0" dirty="0">
                <a:latin typeface="黑体" panose="02010609060101010101" pitchFamily="49" charset="-122"/>
                <a:ea typeface="黑体" panose="02010609060101010101" pitchFamily="49" charset="-122"/>
              </a:rPr>
              <a:t>，由频谱仪求得其频偏</a:t>
            </a:r>
            <a:r>
              <a:rPr lang="en-US" altLang="zh-CN" sz="1000" b="0" baseline="0" dirty="0">
                <a:latin typeface="黑体" panose="02010609060101010101" pitchFamily="49" charset="-122"/>
                <a:ea typeface="黑体" panose="02010609060101010101" pitchFamily="49" charset="-122"/>
              </a:rPr>
              <a:t>10kHz</a:t>
            </a:r>
            <a:r>
              <a:rPr lang="zh-CN" altLang="en-US" sz="1000" b="0" baseline="0" dirty="0">
                <a:latin typeface="黑体" panose="02010609060101010101" pitchFamily="49" charset="-122"/>
                <a:ea typeface="黑体" panose="02010609060101010101" pitchFamily="49" charset="-122"/>
              </a:rPr>
              <a:t>的条件下相位噪声优于</a:t>
            </a:r>
            <a:r>
              <a:rPr lang="en-US" altLang="zh-CN" sz="1000" b="0" baseline="0" dirty="0">
                <a:latin typeface="黑体" panose="02010609060101010101" pitchFamily="49" charset="-122"/>
                <a:ea typeface="黑体" panose="02010609060101010101" pitchFamily="49" charset="-122"/>
              </a:rPr>
              <a:t>-102.71dBc/Hz</a:t>
            </a:r>
            <a:r>
              <a:rPr lang="zh-CN" altLang="en-US" sz="1000" b="0" baseline="0" dirty="0">
                <a:latin typeface="黑体" panose="02010609060101010101" pitchFamily="49" charset="-122"/>
                <a:ea typeface="黑体" panose="02010609060101010101" pitchFamily="49" charset="-122"/>
              </a:rPr>
              <a:t>，算得</a:t>
            </a:r>
            <a:r>
              <a:rPr lang="en-US" altLang="zh-CN" sz="1000" b="0" baseline="0" dirty="0">
                <a:latin typeface="黑体" panose="02010609060101010101" pitchFamily="49" charset="-122"/>
                <a:ea typeface="黑体" panose="02010609060101010101" pitchFamily="49" charset="-122"/>
              </a:rPr>
              <a:t>RMS</a:t>
            </a:r>
            <a:r>
              <a:rPr lang="zh-CN" altLang="en-US" sz="1000" b="0" baseline="0" dirty="0">
                <a:latin typeface="黑体" panose="02010609060101010101" pitchFamily="49" charset="-122"/>
                <a:ea typeface="黑体" panose="02010609060101010101" pitchFamily="49" charset="-122"/>
              </a:rPr>
              <a:t>相位抖动</a:t>
            </a:r>
            <a:r>
              <a:rPr lang="en-US" altLang="zh-CN" sz="1000" b="0" baseline="0" dirty="0">
                <a:latin typeface="黑体" panose="02010609060101010101" pitchFamily="49" charset="-122"/>
                <a:ea typeface="黑体" panose="02010609060101010101" pitchFamily="49" charset="-122"/>
              </a:rPr>
              <a:t>4918ps</a:t>
            </a:r>
            <a:endParaRPr lang="zh-CN" altLang="en-US"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25</a:t>
            </a:fld>
            <a:endParaRPr lang="zh-CN" altLang="en-US"/>
          </a:p>
        </p:txBody>
      </p:sp>
    </p:spTree>
    <p:extLst>
      <p:ext uri="{BB962C8B-B14F-4D97-AF65-F5344CB8AC3E}">
        <p14:creationId xmlns:p14="http://schemas.microsoft.com/office/powerpoint/2010/main" val="37015056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长期稳定度使用</a:t>
            </a:r>
            <a:r>
              <a:rPr lang="en-US" altLang="zh-CN" sz="1000" b="0" baseline="0" dirty="0">
                <a:latin typeface="黑体" panose="02010609060101010101" pitchFamily="49" charset="-122"/>
                <a:ea typeface="黑体" panose="02010609060101010101" pitchFamily="49" charset="-122"/>
              </a:rPr>
              <a:t>Allan</a:t>
            </a:r>
            <a:r>
              <a:rPr lang="zh-CN" altLang="en-US" sz="1000" b="0" baseline="0" dirty="0">
                <a:latin typeface="黑体" panose="02010609060101010101" pitchFamily="49" charset="-122"/>
                <a:ea typeface="黑体" panose="02010609060101010101" pitchFamily="49" charset="-122"/>
              </a:rPr>
              <a:t>标准差来表征，由于大气条件下有较多的不确定因素难以长时间采样，因此以</a:t>
            </a:r>
            <a:r>
              <a:rPr lang="en-US" altLang="zh-CN" sz="1000" b="0" baseline="0" dirty="0">
                <a:latin typeface="黑体" panose="02010609060101010101" pitchFamily="49" charset="-122"/>
                <a:ea typeface="黑体" panose="02010609060101010101" pitchFamily="49" charset="-122"/>
              </a:rPr>
              <a:t>1ms</a:t>
            </a:r>
            <a:r>
              <a:rPr lang="zh-CN" altLang="en-US" sz="1000" b="0" baseline="0" dirty="0">
                <a:latin typeface="黑体" panose="02010609060101010101" pitchFamily="49" charset="-122"/>
                <a:ea typeface="黑体" panose="02010609060101010101" pitchFamily="49" charset="-122"/>
              </a:rPr>
              <a:t>的采样间隔进行了</a:t>
            </a:r>
            <a:r>
              <a:rPr lang="en-US" altLang="zh-CN" sz="1000" b="0" baseline="0" dirty="0">
                <a:latin typeface="黑体" panose="02010609060101010101" pitchFamily="49" charset="-122"/>
                <a:ea typeface="黑体" panose="02010609060101010101" pitchFamily="49" charset="-122"/>
              </a:rPr>
              <a:t>1000s</a:t>
            </a:r>
            <a:r>
              <a:rPr lang="zh-CN" altLang="en-US" sz="1000" b="0" baseline="0" dirty="0">
                <a:latin typeface="黑体" panose="02010609060101010101" pitchFamily="49" charset="-122"/>
                <a:ea typeface="黑体" panose="02010609060101010101" pitchFamily="49" charset="-122"/>
              </a:rPr>
              <a:t>的频率稳定度表征，从图中看出其在</a:t>
            </a:r>
            <a:r>
              <a:rPr lang="en-US" altLang="zh-CN" sz="1000" b="0" baseline="0" dirty="0">
                <a:latin typeface="黑体" panose="02010609060101010101" pitchFamily="49" charset="-122"/>
                <a:ea typeface="黑体" panose="02010609060101010101" pitchFamily="49" charset="-122"/>
              </a:rPr>
              <a:t>10ms</a:t>
            </a:r>
            <a:r>
              <a:rPr lang="zh-CN" altLang="en-US" sz="1000" b="0" baseline="0" dirty="0">
                <a:latin typeface="黑体" panose="02010609060101010101" pitchFamily="49" charset="-122"/>
                <a:ea typeface="黑体" panose="02010609060101010101" pitchFamily="49" charset="-122"/>
              </a:rPr>
              <a:t>的积分时间可达</a:t>
            </a:r>
            <a:r>
              <a:rPr lang="en-US" altLang="zh-CN" sz="1000" b="0" baseline="0" dirty="0">
                <a:latin typeface="黑体" panose="02010609060101010101" pitchFamily="49" charset="-122"/>
                <a:ea typeface="黑体" panose="02010609060101010101" pitchFamily="49" charset="-122"/>
              </a:rPr>
              <a:t>4.5</a:t>
            </a:r>
            <a:endParaRPr lang="zh-CN" altLang="en-US"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26</a:t>
            </a:fld>
            <a:endParaRPr lang="zh-CN" altLang="en-US"/>
          </a:p>
        </p:txBody>
      </p:sp>
    </p:spTree>
    <p:extLst>
      <p:ext uri="{BB962C8B-B14F-4D97-AF65-F5344CB8AC3E}">
        <p14:creationId xmlns:p14="http://schemas.microsoft.com/office/powerpoint/2010/main" val="25680927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92188" y="768350"/>
            <a:ext cx="5114925" cy="3836988"/>
          </a:xfrm>
        </p:spPr>
      </p:sp>
      <p:sp>
        <p:nvSpPr>
          <p:cNvPr id="3" name="备注占位符 2"/>
          <p:cNvSpPr>
            <a:spLocks noGrp="1"/>
          </p:cNvSpPr>
          <p:nvPr>
            <p:ph type="body" idx="1"/>
          </p:nvPr>
        </p:nvSpPr>
        <p:spPr/>
        <p:txBody>
          <a:bodyPr/>
          <a:lstStyle/>
          <a:p>
            <a:r>
              <a:rPr lang="zh-CN" altLang="en-US" dirty="0"/>
              <a:t>最后是总结与展望</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27</a:t>
            </a:fld>
            <a:endParaRPr lang="zh-CN" altLang="en-US"/>
          </a:p>
        </p:txBody>
      </p:sp>
    </p:spTree>
    <p:extLst>
      <p:ext uri="{BB962C8B-B14F-4D97-AF65-F5344CB8AC3E}">
        <p14:creationId xmlns:p14="http://schemas.microsoft.com/office/powerpoint/2010/main" val="39548330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本文主要是设计、制备和测试三部分</a:t>
            </a:r>
            <a:endParaRPr lang="en-US" altLang="zh-CN" dirty="0"/>
          </a:p>
          <a:p>
            <a:endParaRPr lang="en-US" altLang="zh-CN" dirty="0"/>
          </a:p>
          <a:p>
            <a:r>
              <a:rPr lang="zh-CN" altLang="en-US" dirty="0"/>
              <a:t>后续考虑到工艺误差，可以对光机械振荡器继续进行优化设计，或可以尝试</a:t>
            </a:r>
            <a:r>
              <a:rPr lang="en-US" altLang="zh-CN" dirty="0"/>
              <a:t>FIB</a:t>
            </a:r>
            <a:r>
              <a:rPr lang="zh-CN" altLang="en-US" dirty="0"/>
              <a:t>工艺</a:t>
            </a:r>
            <a:endParaRPr lang="en-US" altLang="zh-CN" dirty="0"/>
          </a:p>
          <a:p>
            <a:r>
              <a:rPr lang="zh-CN" altLang="en-US" dirty="0"/>
              <a:t>之后基于</a:t>
            </a:r>
            <a:r>
              <a:rPr lang="en-US" altLang="zh-CN" dirty="0"/>
              <a:t>1550nm</a:t>
            </a:r>
            <a:r>
              <a:rPr lang="zh-CN" altLang="en-US" dirty="0"/>
              <a:t>的设计经验，进行</a:t>
            </a:r>
            <a:r>
              <a:rPr lang="en-US" altLang="zh-CN" sz="14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795nm</a:t>
            </a:r>
            <a:r>
              <a:rPr lang="zh-CN" altLang="en-US" sz="14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的铌酸锂光机械振荡器制备</a:t>
            </a:r>
            <a:endParaRPr lang="en-US" altLang="zh-CN" dirty="0"/>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28</a:t>
            </a:fld>
            <a:endParaRPr lang="zh-CN" altLang="en-US"/>
          </a:p>
        </p:txBody>
      </p:sp>
    </p:spTree>
    <p:extLst>
      <p:ext uri="{BB962C8B-B14F-4D97-AF65-F5344CB8AC3E}">
        <p14:creationId xmlns:p14="http://schemas.microsoft.com/office/powerpoint/2010/main" val="31904649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29</a:t>
            </a:fld>
            <a:endParaRPr lang="zh-CN" altLang="en-US"/>
          </a:p>
        </p:txBody>
      </p:sp>
    </p:spTree>
    <p:extLst>
      <p:ext uri="{BB962C8B-B14F-4D97-AF65-F5344CB8AC3E}">
        <p14:creationId xmlns:p14="http://schemas.microsoft.com/office/powerpoint/2010/main" val="418811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振荡器是授时、导航、定位、通信等领域的关键元件。</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以</a:t>
            </a:r>
            <a:r>
              <a:rPr lang="en-US" altLang="zh-CN" sz="1000" b="0" baseline="0" dirty="0">
                <a:latin typeface="黑体" panose="02010609060101010101" pitchFamily="49" charset="-122"/>
                <a:ea typeface="黑体" panose="02010609060101010101" pitchFamily="49" charset="-122"/>
              </a:rPr>
              <a:t>GPS</a:t>
            </a:r>
            <a:r>
              <a:rPr lang="zh-CN" altLang="en-US" sz="1000" b="0" baseline="0" dirty="0">
                <a:latin typeface="黑体" panose="02010609060101010101" pitchFamily="49" charset="-122"/>
                <a:ea typeface="黑体" panose="02010609060101010101" pitchFamily="49" charset="-122"/>
              </a:rPr>
              <a:t>导航为例，接收机需要根据卫星信号到达接收机的时间计算距离，因此振荡器必须尽可能保障高精度，现有的铷</a:t>
            </a:r>
            <a:r>
              <a:rPr lang="en-US" altLang="zh-CN" sz="1000" b="0" baseline="0" dirty="0">
                <a:latin typeface="黑体" panose="02010609060101010101" pitchFamily="49" charset="-122"/>
                <a:ea typeface="黑体" panose="02010609060101010101" pitchFamily="49" charset="-122"/>
              </a:rPr>
              <a:t>/</a:t>
            </a:r>
            <a:r>
              <a:rPr lang="zh-CN" altLang="en-US" sz="1000" b="0" baseline="0" dirty="0">
                <a:latin typeface="黑体" panose="02010609060101010101" pitchFamily="49" charset="-122"/>
                <a:ea typeface="黑体" panose="02010609060101010101" pitchFamily="49" charset="-122"/>
              </a:rPr>
              <a:t>铯原子钟长期稳定度已可达</a:t>
            </a:r>
            <a:r>
              <a:rPr lang="en-US" altLang="zh-CN" sz="1000" b="0" baseline="0" dirty="0">
                <a:latin typeface="黑体" panose="02010609060101010101" pitchFamily="49" charset="-122"/>
                <a:ea typeface="黑体" panose="02010609060101010101" pitchFamily="49" charset="-122"/>
              </a:rPr>
              <a:t>10-18</a:t>
            </a:r>
            <a:r>
              <a:rPr lang="zh-CN" altLang="en-US" sz="1000" b="0" baseline="0" dirty="0">
                <a:latin typeface="黑体" panose="02010609060101010101" pitchFamily="49" charset="-122"/>
                <a:ea typeface="黑体" panose="02010609060101010101" pitchFamily="49" charset="-122"/>
              </a:rPr>
              <a:t>次。</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在便携式的应用领域，</a:t>
            </a:r>
            <a:r>
              <a:rPr lang="en-US" altLang="zh-CN" sz="1000" b="0" baseline="0" dirty="0">
                <a:latin typeface="黑体" panose="02010609060101010101" pitchFamily="49" charset="-122"/>
                <a:ea typeface="黑体" panose="02010609060101010101" pitchFamily="49" charset="-122"/>
              </a:rPr>
              <a:t>MEMS</a:t>
            </a:r>
            <a:r>
              <a:rPr lang="zh-CN" altLang="en-US" sz="1000" b="0" baseline="0" dirty="0">
                <a:latin typeface="黑体" panose="02010609060101010101" pitchFamily="49" charset="-122"/>
                <a:ea typeface="黑体" panose="02010609060101010101" pitchFamily="49" charset="-122"/>
              </a:rPr>
              <a:t>凭借其集成工艺已可以将原子钟做到芯片级，但有源电路中分频器的使用使得功耗极大（</a:t>
            </a:r>
            <a:r>
              <a:rPr lang="en-US" altLang="zh-CN" sz="1000" b="0" baseline="0" dirty="0">
                <a:latin typeface="黑体" panose="02010609060101010101" pitchFamily="49" charset="-122"/>
                <a:ea typeface="黑体" panose="02010609060101010101" pitchFamily="49" charset="-122"/>
              </a:rPr>
              <a:t>&gt;100mW</a:t>
            </a:r>
            <a:r>
              <a:rPr lang="zh-CN" altLang="en-US" sz="1000" b="0" baseline="0" dirty="0">
                <a:latin typeface="黑体" panose="02010609060101010101" pitchFamily="49" charset="-122"/>
                <a:ea typeface="黑体" panose="02010609060101010101" pitchFamily="49" charset="-122"/>
              </a:rPr>
              <a:t>）。</a:t>
            </a:r>
            <a:endParaRPr lang="en-US" altLang="zh-CN" sz="1000" b="0" baseline="0" dirty="0">
              <a:latin typeface="黑体" panose="02010609060101010101" pitchFamily="49" charset="-122"/>
              <a:ea typeface="黑体" panose="02010609060101010101" pitchFamily="49" charset="-122"/>
            </a:endParaRPr>
          </a:p>
          <a:p>
            <a:r>
              <a:rPr lang="en-US" altLang="zh-CN" sz="1000" b="0" baseline="0" dirty="0">
                <a:latin typeface="黑体" panose="02010609060101010101" pitchFamily="49" charset="-122"/>
                <a:ea typeface="黑体" panose="02010609060101010101" pitchFamily="49" charset="-122"/>
              </a:rPr>
              <a:t>2003</a:t>
            </a:r>
            <a:r>
              <a:rPr lang="zh-CN" altLang="en-US" sz="1000" b="0" baseline="0" dirty="0">
                <a:latin typeface="黑体" panose="02010609060101010101" pitchFamily="49" charset="-122"/>
                <a:ea typeface="黑体" panose="02010609060101010101" pitchFamily="49" charset="-122"/>
              </a:rPr>
              <a:t>年美国团队提出了新型</a:t>
            </a:r>
            <a:r>
              <a:rPr lang="en-US" altLang="zh-CN" sz="1000" b="0" baseline="0" dirty="0">
                <a:latin typeface="黑体" panose="02010609060101010101" pitchFamily="49" charset="-122"/>
                <a:ea typeface="黑体" panose="02010609060101010101" pitchFamily="49" charset="-122"/>
              </a:rPr>
              <a:t>CASC</a:t>
            </a:r>
            <a:r>
              <a:rPr lang="zh-CN" altLang="en-US" sz="1000" b="0" baseline="0" dirty="0">
                <a:latin typeface="黑体" panose="02010609060101010101" pitchFamily="49" charset="-122"/>
                <a:ea typeface="黑体" panose="02010609060101010101" pitchFamily="49" charset="-122"/>
              </a:rPr>
              <a:t>架构，通过高品质因子微盘型腔光机械系统与铷原子钟互锁的形式制备</a:t>
            </a:r>
            <a:r>
              <a:rPr lang="en-US" altLang="zh-CN" sz="1000" b="0" baseline="0" dirty="0">
                <a:latin typeface="黑体" panose="02010609060101010101" pitchFamily="49" charset="-122"/>
                <a:ea typeface="黑体" panose="02010609060101010101" pitchFamily="49" charset="-122"/>
              </a:rPr>
              <a:t>CASC</a:t>
            </a:r>
            <a:r>
              <a:rPr lang="zh-CN" altLang="en-US" sz="1000" b="0" baseline="0" dirty="0">
                <a:latin typeface="黑体" panose="02010609060101010101" pitchFamily="49" charset="-122"/>
                <a:ea typeface="黑体" panose="02010609060101010101" pitchFamily="49" charset="-122"/>
              </a:rPr>
              <a:t>，且功耗可优化至（</a:t>
            </a:r>
            <a:r>
              <a:rPr lang="en-US" altLang="zh-CN" sz="1000" b="0" baseline="0" dirty="0">
                <a:latin typeface="黑体" panose="02010609060101010101" pitchFamily="49" charset="-122"/>
                <a:ea typeface="黑体" panose="02010609060101010101" pitchFamily="49" charset="-122"/>
              </a:rPr>
              <a:t>&lt;1mW</a:t>
            </a:r>
            <a:r>
              <a:rPr lang="zh-CN" altLang="en-US" sz="1000" b="0" baseline="0" dirty="0">
                <a:latin typeface="黑体" panose="02010609060101010101" pitchFamily="49" charset="-122"/>
                <a:ea typeface="黑体" panose="02010609060101010101" pitchFamily="49" charset="-122"/>
              </a:rPr>
              <a:t>）。</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此腔光机械系统与铷原子钟的架构可同时保证高精度、小尺寸、低功耗的优势。</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基于此，考虑使用基于光子晶体的腔光力系统代替微盘型</a:t>
            </a:r>
            <a:r>
              <a:rPr lang="en-US" altLang="zh-CN" sz="1000" b="0" baseline="0" dirty="0">
                <a:latin typeface="黑体" panose="02010609060101010101" pitchFamily="49" charset="-122"/>
                <a:ea typeface="黑体" panose="02010609060101010101" pitchFamily="49" charset="-122"/>
              </a:rPr>
              <a:t>WGM</a:t>
            </a:r>
            <a:r>
              <a:rPr lang="zh-CN" altLang="en-US" sz="1000" b="0" baseline="0" dirty="0">
                <a:latin typeface="黑体" panose="02010609060101010101" pitchFamily="49" charset="-122"/>
                <a:ea typeface="黑体" panose="02010609060101010101" pitchFamily="49" charset="-122"/>
              </a:rPr>
              <a:t>腔光力系统。</a:t>
            </a:r>
            <a:endParaRPr lang="en-US" altLang="zh-CN" sz="1000" b="0" baseline="0" dirty="0">
              <a:latin typeface="黑体" panose="02010609060101010101" pitchFamily="49" charset="-122"/>
              <a:ea typeface="黑体" panose="02010609060101010101" pitchFamily="49" charset="-122"/>
            </a:endParaRPr>
          </a:p>
          <a:p>
            <a:r>
              <a:rPr lang="en-US" altLang="zh-CN" sz="1000" b="0" baseline="0" dirty="0" err="1">
                <a:latin typeface="黑体" panose="02010609060101010101" pitchFamily="49" charset="-122"/>
                <a:ea typeface="黑体" panose="02010609060101010101" pitchFamily="49" charset="-122"/>
              </a:rPr>
              <a:t>PhC</a:t>
            </a:r>
            <a:r>
              <a:rPr lang="zh-CN" altLang="en-US" sz="1000" b="0" baseline="0" dirty="0">
                <a:latin typeface="黑体" panose="02010609060101010101" pitchFamily="49" charset="-122"/>
                <a:ea typeface="黑体" panose="02010609060101010101" pitchFamily="49" charset="-122"/>
              </a:rPr>
              <a:t>相较于</a:t>
            </a:r>
            <a:r>
              <a:rPr lang="en-US" altLang="zh-CN" sz="1000" b="0" baseline="0" dirty="0">
                <a:latin typeface="黑体" panose="02010609060101010101" pitchFamily="49" charset="-122"/>
                <a:ea typeface="黑体" panose="02010609060101010101" pitchFamily="49" charset="-122"/>
              </a:rPr>
              <a:t>WGM</a:t>
            </a:r>
            <a:r>
              <a:rPr lang="zh-CN" altLang="en-US" sz="1000" b="0" baseline="0" dirty="0">
                <a:latin typeface="黑体" panose="02010609060101010101" pitchFamily="49" charset="-122"/>
                <a:ea typeface="黑体" panose="02010609060101010101" pitchFamily="49" charset="-122"/>
              </a:rPr>
              <a:t>腔，可以在保证高质量因子的同时，具备更小的模式体积。</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设计灵活，尺寸较小具有更强的集成能力。</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且可以具备极高的光机耦合率。</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本文将使用铌酸锂材料，设计基于光子晶体的高稳定度腔光力系统。</a:t>
            </a:r>
            <a:endParaRPr lang="en-US" altLang="zh-CN" sz="1000" b="0" baseline="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3877300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谢谢各位老师的聆听。</a:t>
            </a:r>
          </a:p>
        </p:txBody>
      </p:sp>
      <p:sp>
        <p:nvSpPr>
          <p:cNvPr id="4" name="灯片编号占位符 3"/>
          <p:cNvSpPr>
            <a:spLocks noGrp="1"/>
          </p:cNvSpPr>
          <p:nvPr>
            <p:ph type="sldNum" sz="quarter" idx="10"/>
          </p:nvPr>
        </p:nvSpPr>
        <p:spPr/>
        <p:txBody>
          <a:bodyPr/>
          <a:lstStyle/>
          <a:p>
            <a:fld id="{AD81374B-78EF-45C8-AEFC-1B2AC27FEB4C}" type="slidenum">
              <a:rPr lang="zh-CN" altLang="en-US" smtClean="0"/>
              <a:pPr/>
              <a:t>30</a:t>
            </a:fld>
            <a:endParaRPr lang="zh-CN" altLang="en-US"/>
          </a:p>
        </p:txBody>
      </p:sp>
    </p:spTree>
    <p:extLst>
      <p:ext uri="{BB962C8B-B14F-4D97-AF65-F5344CB8AC3E}">
        <p14:creationId xmlns:p14="http://schemas.microsoft.com/office/powerpoint/2010/main" val="2208701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本文的主要工作包括仿真设计、加工制备、实验测试三部分。</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仿真设计了铌酸锂光子晶体微腔，光学品质因子。。。模式体积；机械振子为简单的双悬臂梁型结构；光机械振荡器的光机耦合率可达。。。</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加工制备尝试了多种掩膜，列举了俩个具有代表性的掩膜。</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硬掩膜金属</a:t>
            </a:r>
            <a:r>
              <a:rPr lang="en-US" altLang="zh-CN" sz="1000" b="0" baseline="0" dirty="0">
                <a:latin typeface="黑体" panose="02010609060101010101" pitchFamily="49" charset="-122"/>
                <a:ea typeface="黑体" panose="02010609060101010101" pitchFamily="49" charset="-122"/>
              </a:rPr>
              <a:t>Cr</a:t>
            </a:r>
            <a:r>
              <a:rPr lang="zh-CN" altLang="en-US" sz="1000" b="0" baseline="0" dirty="0">
                <a:latin typeface="黑体" panose="02010609060101010101" pitchFamily="49" charset="-122"/>
                <a:ea typeface="黑体" panose="02010609060101010101" pitchFamily="49" charset="-122"/>
              </a:rPr>
              <a:t>制得的小孔倾角</a:t>
            </a:r>
            <a:r>
              <a:rPr lang="en-US" altLang="zh-CN" sz="1000" b="0" baseline="0" dirty="0">
                <a:latin typeface="黑体" panose="02010609060101010101" pitchFamily="49" charset="-122"/>
                <a:ea typeface="黑体" panose="02010609060101010101" pitchFamily="49" charset="-122"/>
              </a:rPr>
              <a:t>60</a:t>
            </a:r>
            <a:r>
              <a:rPr lang="zh-CN" altLang="en-US" sz="1000" b="0" baseline="0" dirty="0">
                <a:latin typeface="黑体" panose="02010609060101010101" pitchFamily="49" charset="-122"/>
                <a:ea typeface="黑体" panose="02010609060101010101" pitchFamily="49" charset="-122"/>
              </a:rPr>
              <a:t>度，但空气槽没刻透；</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使用光刻负胶</a:t>
            </a:r>
            <a:r>
              <a:rPr lang="en-US" altLang="zh-CN" sz="1000" b="0" baseline="0" dirty="0">
                <a:latin typeface="黑体" panose="02010609060101010101" pitchFamily="49" charset="-122"/>
                <a:ea typeface="黑体" panose="02010609060101010101" pitchFamily="49" charset="-122"/>
              </a:rPr>
              <a:t>HSQ</a:t>
            </a:r>
            <a:r>
              <a:rPr lang="zh-CN" altLang="en-US" sz="1000" b="0" baseline="0" dirty="0">
                <a:latin typeface="黑体" panose="02010609060101010101" pitchFamily="49" charset="-122"/>
                <a:ea typeface="黑体" panose="02010609060101010101" pitchFamily="49" charset="-122"/>
              </a:rPr>
              <a:t>和</a:t>
            </a:r>
            <a:r>
              <a:rPr lang="en-US" altLang="zh-CN" sz="1000" b="0" baseline="0" dirty="0" err="1">
                <a:latin typeface="黑体" panose="02010609060101010101" pitchFamily="49" charset="-122"/>
                <a:ea typeface="黑体" panose="02010609060101010101" pitchFamily="49" charset="-122"/>
              </a:rPr>
              <a:t>Ar</a:t>
            </a:r>
            <a:r>
              <a:rPr lang="zh-CN" altLang="en-US" sz="1000" b="0" baseline="0" dirty="0">
                <a:latin typeface="黑体" panose="02010609060101010101" pitchFamily="49" charset="-122"/>
                <a:ea typeface="黑体" panose="02010609060101010101" pitchFamily="49" charset="-122"/>
              </a:rPr>
              <a:t>惰性气体在现有</a:t>
            </a:r>
            <a:r>
              <a:rPr lang="en-US" altLang="zh-CN" sz="1000" b="0" baseline="0" dirty="0">
                <a:latin typeface="黑体" panose="02010609060101010101" pitchFamily="49" charset="-122"/>
                <a:ea typeface="黑体" panose="02010609060101010101" pitchFamily="49" charset="-122"/>
              </a:rPr>
              <a:t>LNOI</a:t>
            </a:r>
            <a:r>
              <a:rPr lang="zh-CN" altLang="en-US" sz="1000" b="0" baseline="0" dirty="0">
                <a:latin typeface="黑体" panose="02010609060101010101" pitchFamily="49" charset="-122"/>
                <a:ea typeface="黑体" panose="02010609060101010101" pitchFamily="49" charset="-122"/>
              </a:rPr>
              <a:t>平台上完成了器件制备，倾角</a:t>
            </a:r>
            <a:r>
              <a:rPr lang="en-US" altLang="zh-CN" sz="1000" b="0" baseline="0" dirty="0">
                <a:latin typeface="黑体" panose="02010609060101010101" pitchFamily="49" charset="-122"/>
                <a:ea typeface="黑体" panose="02010609060101010101" pitchFamily="49" charset="-122"/>
              </a:rPr>
              <a:t>71.6</a:t>
            </a:r>
            <a:r>
              <a:rPr lang="zh-CN" altLang="en-US" sz="1000" b="0" baseline="0" dirty="0">
                <a:latin typeface="黑体" panose="02010609060101010101" pitchFamily="49" charset="-122"/>
                <a:ea typeface="黑体" panose="02010609060101010101" pitchFamily="49" charset="-122"/>
              </a:rPr>
              <a:t>。</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实验测试了硅基的此类光机械振荡器，大气条件下测得的光学品质因子。。。</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该振荡器短期稳定度即相位噪声在</a:t>
            </a:r>
            <a:r>
              <a:rPr lang="en-US" altLang="zh-CN" sz="1000" b="0" baseline="0" dirty="0">
                <a:latin typeface="黑体" panose="02010609060101010101" pitchFamily="49" charset="-122"/>
                <a:ea typeface="黑体" panose="02010609060101010101" pitchFamily="49" charset="-122"/>
              </a:rPr>
              <a:t>10KHz</a:t>
            </a:r>
            <a:r>
              <a:rPr lang="zh-CN" altLang="en-US" sz="1000" b="0" baseline="0" dirty="0">
                <a:latin typeface="黑体" panose="02010609060101010101" pitchFamily="49" charset="-122"/>
                <a:ea typeface="黑体" panose="02010609060101010101" pitchFamily="49" charset="-122"/>
              </a:rPr>
              <a:t>偏置频率的条件下可达。。。</a:t>
            </a:r>
            <a:endParaRPr lang="en-US" altLang="zh-CN" sz="1000" b="0" baseline="0" dirty="0">
              <a:latin typeface="黑体" panose="02010609060101010101" pitchFamily="49" charset="-122"/>
              <a:ea typeface="黑体" panose="02010609060101010101" pitchFamily="49" charset="-122"/>
            </a:endParaRPr>
          </a:p>
          <a:p>
            <a:r>
              <a:rPr lang="en-US" altLang="zh-CN" sz="1000" b="0" baseline="0" dirty="0">
                <a:latin typeface="黑体" panose="02010609060101010101" pitchFamily="49" charset="-122"/>
                <a:ea typeface="黑体" panose="02010609060101010101" pitchFamily="49" charset="-122"/>
              </a:rPr>
              <a:t>1000s</a:t>
            </a:r>
            <a:r>
              <a:rPr lang="zh-CN" altLang="en-US" sz="1000" b="0" baseline="0" dirty="0">
                <a:latin typeface="黑体" panose="02010609060101010101" pitchFamily="49" charset="-122"/>
                <a:ea typeface="黑体" panose="02010609060101010101" pitchFamily="49" charset="-122"/>
              </a:rPr>
              <a:t>时间下</a:t>
            </a:r>
            <a:r>
              <a:rPr lang="en-US" altLang="zh-CN" sz="1000" b="0" baseline="0" dirty="0">
                <a:latin typeface="黑体" panose="02010609060101010101" pitchFamily="49" charset="-122"/>
                <a:ea typeface="黑体" panose="02010609060101010101" pitchFamily="49" charset="-122"/>
              </a:rPr>
              <a:t>Allan</a:t>
            </a:r>
            <a:r>
              <a:rPr lang="zh-CN" altLang="en-US" sz="1000" b="0" baseline="0" dirty="0">
                <a:latin typeface="黑体" panose="02010609060101010101" pitchFamily="49" charset="-122"/>
                <a:ea typeface="黑体" panose="02010609060101010101" pitchFamily="49" charset="-122"/>
              </a:rPr>
              <a:t>方差可至。。。</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本文创新，从结构角度，在传统光子晶体的基础上引入空气狭缝，增强了器件的光学和机械性能；</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材料方面，使用了新型的铌酸锂材料。</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右图分别为</a:t>
            </a:r>
            <a:r>
              <a:rPr lang="en-US" altLang="zh-CN" sz="1000" b="0" baseline="0" dirty="0">
                <a:latin typeface="黑体" panose="02010609060101010101" pitchFamily="49" charset="-122"/>
                <a:ea typeface="黑体" panose="02010609060101010101" pitchFamily="49" charset="-122"/>
              </a:rPr>
              <a:t>LN</a:t>
            </a:r>
            <a:r>
              <a:rPr lang="zh-CN" altLang="en-US" sz="1000" b="0" baseline="0" dirty="0">
                <a:latin typeface="黑体" panose="02010609060101010101" pitchFamily="49" charset="-122"/>
                <a:ea typeface="黑体" panose="02010609060101010101" pitchFamily="49" charset="-122"/>
              </a:rPr>
              <a:t>模型和制备得到的样品图。</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本文难点在于</a:t>
            </a:r>
            <a:r>
              <a:rPr lang="en-US" altLang="zh-CN" sz="1000" b="0" baseline="0" dirty="0">
                <a:latin typeface="黑体" panose="02010609060101010101" pitchFamily="49" charset="-122"/>
                <a:ea typeface="黑体" panose="02010609060101010101" pitchFamily="49" charset="-122"/>
              </a:rPr>
              <a:t>LN</a:t>
            </a:r>
            <a:r>
              <a:rPr lang="zh-CN" altLang="en-US" sz="1000" b="0" baseline="0" dirty="0">
                <a:latin typeface="黑体" panose="02010609060101010101" pitchFamily="49" charset="-122"/>
                <a:ea typeface="黑体" panose="02010609060101010101" pitchFamily="49" charset="-122"/>
              </a:rPr>
              <a:t>光子晶体的制备。</a:t>
            </a: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4</a:t>
            </a:fld>
            <a:endParaRPr lang="zh-CN" altLang="en-US"/>
          </a:p>
        </p:txBody>
      </p:sp>
    </p:spTree>
    <p:extLst>
      <p:ext uri="{BB962C8B-B14F-4D97-AF65-F5344CB8AC3E}">
        <p14:creationId xmlns:p14="http://schemas.microsoft.com/office/powerpoint/2010/main" val="3934854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92188" y="768350"/>
            <a:ext cx="5114925" cy="3836988"/>
          </a:xfrm>
        </p:spPr>
      </p:sp>
      <p:sp>
        <p:nvSpPr>
          <p:cNvPr id="3" name="备注占位符 2"/>
          <p:cNvSpPr>
            <a:spLocks noGrp="1"/>
          </p:cNvSpPr>
          <p:nvPr>
            <p:ph type="body" idx="1"/>
          </p:nvPr>
        </p:nvSpPr>
        <p:spPr/>
        <p:txBody>
          <a:bodyPr/>
          <a:lstStyle/>
          <a:p>
            <a:r>
              <a:rPr lang="zh-CN" altLang="en-US" dirty="0"/>
              <a:t>第二部分为腔光机械振荡器的理论</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5</a:t>
            </a:fld>
            <a:endParaRPr lang="zh-CN" altLang="en-US"/>
          </a:p>
        </p:txBody>
      </p:sp>
    </p:spTree>
    <p:extLst>
      <p:ext uri="{BB962C8B-B14F-4D97-AF65-F5344CB8AC3E}">
        <p14:creationId xmlns:p14="http://schemas.microsoft.com/office/powerpoint/2010/main" val="32095059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本文光机械振荡器的理论内容分为三部分：光子晶体、机械振子、光机械耦合。</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下面介绍本文波导调制型光子晶体微腔的相关理论。</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光子晶体是人造的具有周期性介电常数分布的电磁结构，光子晶体阵列具有光子带隙。</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利用这一特性，通过在阵列中设计点缺陷和线缺陷的形式，可以实现高品质的光波导和光学微腔。</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本文在波导调制型微腔的基础上，在波导中心引入了空气狭缝，利用</a:t>
            </a:r>
            <a:r>
              <a:rPr lang="en-US" altLang="zh-CN" sz="1000" b="0" baseline="0" dirty="0">
                <a:latin typeface="黑体" panose="02010609060101010101" pitchFamily="49" charset="-122"/>
                <a:ea typeface="黑体" panose="02010609060101010101" pitchFamily="49" charset="-122"/>
              </a:rPr>
              <a:t>TE</a:t>
            </a:r>
            <a:r>
              <a:rPr lang="zh-CN" altLang="en-US" sz="1000" b="0" baseline="0" dirty="0">
                <a:latin typeface="黑体" panose="02010609060101010101" pitchFamily="49" charset="-122"/>
                <a:ea typeface="黑体" panose="02010609060101010101" pitchFamily="49" charset="-122"/>
              </a:rPr>
              <a:t>模法向分量在边界连续的特性。</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可以将场能量局域到空气槽缝隙内。</a:t>
            </a: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6</a:t>
            </a:fld>
            <a:endParaRPr lang="zh-CN" altLang="en-US"/>
          </a:p>
        </p:txBody>
      </p:sp>
    </p:spTree>
    <p:extLst>
      <p:ext uri="{BB962C8B-B14F-4D97-AF65-F5344CB8AC3E}">
        <p14:creationId xmlns:p14="http://schemas.microsoft.com/office/powerpoint/2010/main" val="22126805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接下来介绍机械振子的理论基础，这部分重点关注此振荡器的频率稳定度表征。</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其中短期稳定度，可以使用相位噪声和机械</a:t>
            </a:r>
            <a:r>
              <a:rPr lang="en-US" altLang="zh-CN" sz="1000" b="0" baseline="0" dirty="0">
                <a:latin typeface="黑体" panose="02010609060101010101" pitchFamily="49" charset="-122"/>
                <a:ea typeface="黑体" panose="02010609060101010101" pitchFamily="49" charset="-122"/>
              </a:rPr>
              <a:t>Q</a:t>
            </a:r>
            <a:r>
              <a:rPr lang="zh-CN" altLang="en-US" sz="1000" b="0" baseline="0" dirty="0">
                <a:latin typeface="黑体" panose="02010609060101010101" pitchFamily="49" charset="-122"/>
                <a:ea typeface="黑体" panose="02010609060101010101" pitchFamily="49" charset="-122"/>
              </a:rPr>
              <a:t>值来表征；</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相位噪声可以通过频谱仪中某一频偏处的噪声功率计算。</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长期稳定度，可以使用</a:t>
            </a:r>
            <a:r>
              <a:rPr lang="en-US" altLang="zh-CN" sz="1000" b="0" baseline="0" dirty="0">
                <a:latin typeface="黑体" panose="02010609060101010101" pitchFamily="49" charset="-122"/>
                <a:ea typeface="黑体" panose="02010609060101010101" pitchFamily="49" charset="-122"/>
              </a:rPr>
              <a:t>Allan</a:t>
            </a:r>
            <a:r>
              <a:rPr lang="zh-CN" altLang="en-US" sz="1000" b="0" baseline="0" dirty="0">
                <a:latin typeface="黑体" panose="02010609060101010101" pitchFamily="49" charset="-122"/>
                <a:ea typeface="黑体" panose="02010609060101010101" pitchFamily="49" charset="-122"/>
              </a:rPr>
              <a:t>方程来表征；</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只需要使用频率计数器采取一段时间的信号工作频率即可求得。</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最后是光机耦合率的理论基础，这部分重点关注光机械振荡器的光机耦合率。</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光机耦合率衡量了光学谐振频率对机械变形的敏感性。</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以最简单的带有可移动平面镜的</a:t>
            </a:r>
            <a:r>
              <a:rPr lang="en-US" altLang="zh-CN" sz="1000" b="0" baseline="0" dirty="0">
                <a:latin typeface="黑体" panose="02010609060101010101" pitchFamily="49" charset="-122"/>
                <a:ea typeface="黑体" panose="02010609060101010101" pitchFamily="49" charset="-122"/>
              </a:rPr>
              <a:t>FP</a:t>
            </a:r>
            <a:r>
              <a:rPr lang="zh-CN" altLang="en-US" sz="1000" b="0" baseline="0" dirty="0">
                <a:latin typeface="黑体" panose="02010609060101010101" pitchFamily="49" charset="-122"/>
                <a:ea typeface="黑体" panose="02010609060101010101" pitchFamily="49" charset="-122"/>
              </a:rPr>
              <a:t>光机械系统为例，光辐射压力驱动弹簧移动，进而影响了光程和循环光功率，之后又反过来调制光辐射压力。</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本文的光机耦合率指标指的是使用零点涨落幅度进行归一化后的零点涨落光机械耦合速率。</a:t>
            </a: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7</a:t>
            </a:fld>
            <a:endParaRPr lang="zh-CN" altLang="en-US"/>
          </a:p>
        </p:txBody>
      </p:sp>
    </p:spTree>
    <p:extLst>
      <p:ext uri="{BB962C8B-B14F-4D97-AF65-F5344CB8AC3E}">
        <p14:creationId xmlns:p14="http://schemas.microsoft.com/office/powerpoint/2010/main" val="1147552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92188" y="768350"/>
            <a:ext cx="5114925" cy="3836988"/>
          </a:xfrm>
        </p:spPr>
      </p:sp>
      <p:sp>
        <p:nvSpPr>
          <p:cNvPr id="3" name="备注占位符 2"/>
          <p:cNvSpPr>
            <a:spLocks noGrp="1"/>
          </p:cNvSpPr>
          <p:nvPr>
            <p:ph type="body" idx="1"/>
          </p:nvPr>
        </p:nvSpPr>
        <p:spPr/>
        <p:txBody>
          <a:bodyPr/>
          <a:lstStyle/>
          <a:p>
            <a:r>
              <a:rPr lang="zh-CN" altLang="en-US" dirty="0"/>
              <a:t>第三部分为铌酸锂光子晶体微腔的仿真设计</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val="28111512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baseline="0" dirty="0">
                <a:latin typeface="黑体" panose="02010609060101010101" pitchFamily="49" charset="-122"/>
                <a:ea typeface="黑体" panose="02010609060101010101" pitchFamily="49" charset="-122"/>
              </a:rPr>
              <a:t>在介绍仿真内容之前，首先解释一下为什么要使用铌酸锂材料。</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本文的研究内容服务于将腔光机械系统和铷原子钟频率互锁的新型</a:t>
            </a:r>
            <a:r>
              <a:rPr lang="en-US" altLang="zh-CN" sz="1000" b="0" baseline="0" dirty="0">
                <a:latin typeface="黑体" panose="02010609060101010101" pitchFamily="49" charset="-122"/>
                <a:ea typeface="黑体" panose="02010609060101010101" pitchFamily="49" charset="-122"/>
              </a:rPr>
              <a:t>CASC</a:t>
            </a:r>
            <a:r>
              <a:rPr lang="zh-CN" altLang="en-US" sz="1000" b="0" baseline="0" dirty="0">
                <a:latin typeface="黑体" panose="02010609060101010101" pitchFamily="49" charset="-122"/>
                <a:ea typeface="黑体" panose="02010609060101010101" pitchFamily="49" charset="-122"/>
              </a:rPr>
              <a:t>架构系统。</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考虑到铷原子</a:t>
            </a:r>
            <a:r>
              <a:rPr lang="en-US" altLang="zh-CN" sz="1000" b="0" baseline="0" dirty="0">
                <a:latin typeface="黑体" panose="02010609060101010101" pitchFamily="49" charset="-122"/>
                <a:ea typeface="黑体" panose="02010609060101010101" pitchFamily="49" charset="-122"/>
              </a:rPr>
              <a:t>D1</a:t>
            </a:r>
            <a:r>
              <a:rPr lang="zh-CN" altLang="en-US" sz="1000" b="0" baseline="0" dirty="0">
                <a:latin typeface="黑体" panose="02010609060101010101" pitchFamily="49" charset="-122"/>
                <a:ea typeface="黑体" panose="02010609060101010101" pitchFamily="49" charset="-122"/>
              </a:rPr>
              <a:t>超精细分裂能级跃迁需要的激光波长是</a:t>
            </a:r>
            <a:r>
              <a:rPr lang="en-US" altLang="zh-CN" sz="1000" b="0" baseline="0" dirty="0">
                <a:latin typeface="黑体" panose="02010609060101010101" pitchFamily="49" charset="-122"/>
                <a:ea typeface="黑体" panose="02010609060101010101" pitchFamily="49" charset="-122"/>
              </a:rPr>
              <a:t>795nm</a:t>
            </a:r>
            <a:r>
              <a:rPr lang="zh-CN" altLang="en-US" sz="1000" b="0" baseline="0" dirty="0">
                <a:latin typeface="黑体" panose="02010609060101010101" pitchFamily="49" charset="-122"/>
                <a:ea typeface="黑体" panose="02010609060101010101" pitchFamily="49" charset="-122"/>
              </a:rPr>
              <a:t>，</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所有必须使用能在</a:t>
            </a:r>
            <a:r>
              <a:rPr lang="en-US" altLang="zh-CN" sz="1000" b="0" baseline="0" dirty="0">
                <a:latin typeface="黑体" panose="02010609060101010101" pitchFamily="49" charset="-122"/>
                <a:ea typeface="黑体" panose="02010609060101010101" pitchFamily="49" charset="-122"/>
              </a:rPr>
              <a:t>795nm</a:t>
            </a:r>
            <a:r>
              <a:rPr lang="zh-CN" altLang="en-US" sz="1000" b="0" baseline="0" dirty="0">
                <a:latin typeface="黑体" panose="02010609060101010101" pitchFamily="49" charset="-122"/>
                <a:ea typeface="黑体" panose="02010609060101010101" pitchFamily="49" charset="-122"/>
              </a:rPr>
              <a:t>正常工作的材料，铌酸锂材料凭借其宽透光谱，在</a:t>
            </a:r>
            <a:r>
              <a:rPr lang="en-US" altLang="zh-CN" sz="1000" b="0" baseline="0" dirty="0">
                <a:latin typeface="黑体" panose="02010609060101010101" pitchFamily="49" charset="-122"/>
                <a:ea typeface="黑体" panose="02010609060101010101" pitchFamily="49" charset="-122"/>
              </a:rPr>
              <a:t>795nm</a:t>
            </a:r>
            <a:r>
              <a:rPr lang="zh-CN" altLang="en-US" sz="1000" b="0" baseline="0" dirty="0">
                <a:latin typeface="黑体" panose="02010609060101010101" pitchFamily="49" charset="-122"/>
                <a:ea typeface="黑体" panose="02010609060101010101" pitchFamily="49" charset="-122"/>
              </a:rPr>
              <a:t>可以低损耗传输。</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铌酸锂材料团队内经验较少，因此目标在通用的</a:t>
            </a:r>
            <a:r>
              <a:rPr lang="en-US" altLang="zh-CN" sz="1000" b="0" baseline="0" dirty="0">
                <a:latin typeface="黑体" panose="02010609060101010101" pitchFamily="49" charset="-122"/>
                <a:ea typeface="黑体" panose="02010609060101010101" pitchFamily="49" charset="-122"/>
              </a:rPr>
              <a:t>~1550nm</a:t>
            </a:r>
            <a:r>
              <a:rPr lang="zh-CN" altLang="en-US" sz="1000" b="0" baseline="0" dirty="0">
                <a:latin typeface="黑体" panose="02010609060101010101" pitchFamily="49" charset="-122"/>
                <a:ea typeface="黑体" panose="02010609060101010101" pitchFamily="49" charset="-122"/>
              </a:rPr>
              <a:t>波段设计高品质铌酸锂光子晶体微腔。</a:t>
            </a:r>
            <a:endParaRPr lang="en-US" altLang="zh-CN" sz="1000" b="0" baseline="0" dirty="0">
              <a:latin typeface="黑体" panose="02010609060101010101" pitchFamily="49" charset="-122"/>
              <a:ea typeface="黑体" panose="02010609060101010101" pitchFamily="49" charset="-122"/>
            </a:endParaRPr>
          </a:p>
          <a:p>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考虑到铌酸锂材料的色散，因此其光学仿真从最基础的光子晶体阵列出发。</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首先对光子晶体平板的三个参数：平板厚度、空气填充了、晶格常数扫参得到了其归一化能隙变化趋势。</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由此，最终设计了晶格常数</a:t>
            </a:r>
            <a:r>
              <a:rPr lang="en-US" altLang="zh-CN" sz="1000" b="0" baseline="0" dirty="0">
                <a:latin typeface="黑体" panose="02010609060101010101" pitchFamily="49" charset="-122"/>
                <a:ea typeface="黑体" panose="02010609060101010101" pitchFamily="49" charset="-122"/>
              </a:rPr>
              <a:t>660nm</a:t>
            </a:r>
            <a:r>
              <a:rPr lang="zh-CN" altLang="en-US" sz="1000" b="0" baseline="0" dirty="0">
                <a:latin typeface="黑体" panose="02010609060101010101" pitchFamily="49" charset="-122"/>
                <a:ea typeface="黑体" panose="02010609060101010101" pitchFamily="49" charset="-122"/>
              </a:rPr>
              <a:t>、小孔半径</a:t>
            </a:r>
            <a:r>
              <a:rPr lang="en-US" altLang="zh-CN" sz="1000" b="0" baseline="0" dirty="0">
                <a:latin typeface="黑体" panose="02010609060101010101" pitchFamily="49" charset="-122"/>
                <a:ea typeface="黑体" panose="02010609060101010101" pitchFamily="49" charset="-122"/>
              </a:rPr>
              <a:t>185nm</a:t>
            </a:r>
            <a:r>
              <a:rPr lang="zh-CN" altLang="en-US" sz="1000" b="0" baseline="0" dirty="0">
                <a:latin typeface="黑体" panose="02010609060101010101" pitchFamily="49" charset="-122"/>
                <a:ea typeface="黑体" panose="02010609060101010101" pitchFamily="49" charset="-122"/>
              </a:rPr>
              <a:t>、平板厚度</a:t>
            </a:r>
            <a:r>
              <a:rPr lang="en-US" altLang="zh-CN" sz="1000" b="0" baseline="0" dirty="0">
                <a:latin typeface="黑体" panose="02010609060101010101" pitchFamily="49" charset="-122"/>
                <a:ea typeface="黑体" panose="02010609060101010101" pitchFamily="49" charset="-122"/>
              </a:rPr>
              <a:t>300nm</a:t>
            </a:r>
            <a:r>
              <a:rPr lang="zh-CN" altLang="en-US" sz="1000" b="0" baseline="0" dirty="0">
                <a:latin typeface="黑体" panose="02010609060101010101" pitchFamily="49" charset="-122"/>
                <a:ea typeface="黑体" panose="02010609060101010101" pitchFamily="49" charset="-122"/>
              </a:rPr>
              <a:t>的铌酸锂光子晶体阵列，</a:t>
            </a:r>
            <a:endParaRPr lang="en-US" altLang="zh-CN" sz="1000" b="0" baseline="0" dirty="0">
              <a:latin typeface="黑体" panose="02010609060101010101" pitchFamily="49" charset="-122"/>
              <a:ea typeface="黑体" panose="02010609060101010101" pitchFamily="49" charset="-122"/>
            </a:endParaRPr>
          </a:p>
          <a:p>
            <a:r>
              <a:rPr lang="zh-CN" altLang="en-US" sz="1000" b="0" baseline="0" dirty="0">
                <a:latin typeface="黑体" panose="02010609060101010101" pitchFamily="49" charset="-122"/>
                <a:ea typeface="黑体" panose="02010609060101010101" pitchFamily="49" charset="-122"/>
              </a:rPr>
              <a:t>且光子晶体带隙的范围在</a:t>
            </a:r>
            <a:r>
              <a:rPr lang="en-US" altLang="zh-CN" sz="1000" b="0" baseline="0" dirty="0">
                <a:latin typeface="黑体" panose="02010609060101010101" pitchFamily="49" charset="-122"/>
                <a:ea typeface="黑体" panose="02010609060101010101" pitchFamily="49" charset="-122"/>
              </a:rPr>
              <a:t>1.45~1.64um</a:t>
            </a:r>
            <a:r>
              <a:rPr lang="zh-CN" altLang="en-US" sz="1000" b="0" baseline="0" dirty="0">
                <a:latin typeface="黑体" panose="02010609060101010101" pitchFamily="49" charset="-122"/>
                <a:ea typeface="黑体" panose="02010609060101010101" pitchFamily="49" charset="-122"/>
              </a:rPr>
              <a:t>。</a:t>
            </a:r>
          </a:p>
        </p:txBody>
      </p:sp>
      <p:sp>
        <p:nvSpPr>
          <p:cNvPr id="4" name="灯片编号占位符 3"/>
          <p:cNvSpPr>
            <a:spLocks noGrp="1"/>
          </p:cNvSpPr>
          <p:nvPr>
            <p:ph type="sldNum" sz="quarter" idx="5"/>
          </p:nvPr>
        </p:nvSpPr>
        <p:spPr/>
        <p:txBody>
          <a:bodyPr/>
          <a:lstStyle/>
          <a:p>
            <a:fld id="{418F03C3-53C1-4F10-8DAF-D1F318E96C6E}" type="slidenum">
              <a:rPr lang="zh-CN" altLang="en-US" smtClean="0"/>
              <a:pPr/>
              <a:t>9</a:t>
            </a:fld>
            <a:endParaRPr lang="zh-CN" altLang="en-US"/>
          </a:p>
        </p:txBody>
      </p:sp>
    </p:spTree>
    <p:extLst>
      <p:ext uri="{BB962C8B-B14F-4D97-AF65-F5344CB8AC3E}">
        <p14:creationId xmlns:p14="http://schemas.microsoft.com/office/powerpoint/2010/main" val="4212260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153978"/>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294634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lIns="91323" tIns="45662" rIns="91323" bIns="45662"/>
          <a:lstStyle/>
          <a:p>
            <a:r>
              <a:rPr lang="zh-CN" altLang="en-US"/>
              <a:t>单击此处编辑母版标题样式</a:t>
            </a:r>
          </a:p>
        </p:txBody>
      </p:sp>
      <p:sp>
        <p:nvSpPr>
          <p:cNvPr id="3" name="内容占位符 2"/>
          <p:cNvSpPr>
            <a:spLocks noGrp="1"/>
          </p:cNvSpPr>
          <p:nvPr>
            <p:ph idx="1"/>
          </p:nvPr>
        </p:nvSpPr>
        <p:spPr/>
        <p:txBody>
          <a:bodyPr lIns="91323" tIns="45662" rIns="91323" bIns="45662"/>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Rectangle 11"/>
          <p:cNvSpPr>
            <a:spLocks noGrp="1" noChangeArrowheads="1"/>
          </p:cNvSpPr>
          <p:nvPr>
            <p:ph type="dt" sz="half" idx="10"/>
          </p:nvPr>
        </p:nvSpPr>
        <p:spPr>
          <a:xfrm>
            <a:off x="663031" y="6703594"/>
            <a:ext cx="2169914" cy="385072"/>
          </a:xfrm>
          <a:prstGeom prst="rect">
            <a:avLst/>
          </a:prstGeom>
          <a:ln/>
        </p:spPr>
        <p:txBody>
          <a:bodyPr lIns="91323" tIns="45662" rIns="91323" bIns="45662"/>
          <a:lstStyle>
            <a:lvl1pPr>
              <a:defRPr/>
            </a:lvl1pPr>
          </a:lstStyle>
          <a:p>
            <a:pPr>
              <a:defRPr/>
            </a:pPr>
            <a:endParaRPr lang="en-US" altLang="zh-CN">
              <a:solidFill>
                <a:srgbClr val="000000"/>
              </a:solidFill>
            </a:endParaRPr>
          </a:p>
        </p:txBody>
      </p:sp>
      <p:sp>
        <p:nvSpPr>
          <p:cNvPr id="5" name="Rectangle 12"/>
          <p:cNvSpPr>
            <a:spLocks noGrp="1" noChangeArrowheads="1"/>
          </p:cNvSpPr>
          <p:nvPr>
            <p:ph type="ftr" sz="quarter" idx="11"/>
          </p:nvPr>
        </p:nvSpPr>
        <p:spPr>
          <a:xfrm>
            <a:off x="3194597" y="6703594"/>
            <a:ext cx="3254871" cy="385072"/>
          </a:xfrm>
          <a:prstGeom prst="rect">
            <a:avLst/>
          </a:prstGeom>
          <a:ln/>
        </p:spPr>
        <p:txBody>
          <a:bodyPr lIns="91323" tIns="45662" rIns="91323" bIns="45662"/>
          <a:lstStyle>
            <a:lvl1pPr>
              <a:defRPr/>
            </a:lvl1pPr>
          </a:lstStyle>
          <a:p>
            <a:pPr>
              <a:defRPr/>
            </a:pPr>
            <a:endParaRPr lang="en-US" altLang="zh-CN">
              <a:solidFill>
                <a:srgbClr val="000000"/>
              </a:solidFill>
            </a:endParaRPr>
          </a:p>
        </p:txBody>
      </p:sp>
      <p:sp>
        <p:nvSpPr>
          <p:cNvPr id="6" name="Rectangle 13"/>
          <p:cNvSpPr>
            <a:spLocks noGrp="1" noChangeArrowheads="1"/>
          </p:cNvSpPr>
          <p:nvPr>
            <p:ph type="sldNum" sz="quarter" idx="12"/>
          </p:nvPr>
        </p:nvSpPr>
        <p:spPr>
          <a:xfrm>
            <a:off x="6811121" y="6703594"/>
            <a:ext cx="2169914" cy="385072"/>
          </a:xfrm>
          <a:prstGeom prst="rect">
            <a:avLst/>
          </a:prstGeom>
          <a:ln/>
        </p:spPr>
        <p:txBody>
          <a:bodyPr lIns="91323" tIns="45662" rIns="91323" bIns="45662"/>
          <a:lstStyle>
            <a:lvl1pPr>
              <a:defRPr/>
            </a:lvl1pPr>
          </a:lstStyle>
          <a:p>
            <a:pPr>
              <a:defRPr/>
            </a:pPr>
            <a:fld id="{37187B51-1149-4BAD-B628-FEB9E4AA4560}" type="slidenum">
              <a:rPr lang="zh-CN" altLang="en-US">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val="28828859"/>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32" name="文本占位符 31"/>
          <p:cNvSpPr>
            <a:spLocks noGrp="1"/>
          </p:cNvSpPr>
          <p:nvPr>
            <p:ph type="body" sz="quarter" idx="15" hasCustomPrompt="1"/>
          </p:nvPr>
        </p:nvSpPr>
        <p:spPr>
          <a:xfrm>
            <a:off x="1139064" y="-1"/>
            <a:ext cx="1876498" cy="708198"/>
          </a:xfrm>
          <a:solidFill>
            <a:schemeClr val="accent1"/>
          </a:solidFill>
          <a:ln>
            <a:noFill/>
          </a:ln>
        </p:spPr>
        <p:txBody>
          <a:bodyPr lIns="91323" tIns="45662" rIns="91323" bIns="45662" anchor="ctr"/>
          <a:lstStyle>
            <a:lvl1pPr marL="0" indent="0" algn="ctr">
              <a:buNone/>
              <a:defRPr b="1">
                <a:solidFill>
                  <a:schemeClr val="bg1"/>
                </a:solidFill>
              </a:defRPr>
            </a:lvl1pPr>
          </a:lstStyle>
          <a:p>
            <a:pPr lvl="0"/>
            <a:r>
              <a:rPr lang="zh-CN" altLang="en-US" dirty="0"/>
              <a:t>编辑标题</a:t>
            </a:r>
          </a:p>
        </p:txBody>
      </p:sp>
      <p:sp>
        <p:nvSpPr>
          <p:cNvPr id="5" name="文本占位符 4"/>
          <p:cNvSpPr>
            <a:spLocks noGrp="1"/>
          </p:cNvSpPr>
          <p:nvPr>
            <p:ph type="body" sz="quarter" idx="16"/>
          </p:nvPr>
        </p:nvSpPr>
        <p:spPr>
          <a:xfrm>
            <a:off x="7" y="896921"/>
            <a:ext cx="7499897" cy="5804196"/>
          </a:xfrm>
        </p:spPr>
        <p:txBody>
          <a:bodyPr lIns="89886" tIns="45662" rIns="91323" bIns="45662"/>
          <a:lstStyle>
            <a:lvl1pPr marL="379161" indent="-379161">
              <a:lnSpc>
                <a:spcPct val="150000"/>
              </a:lnSpc>
              <a:spcBef>
                <a:spcPts val="3164"/>
              </a:spcBef>
              <a:buClr>
                <a:schemeClr val="accent1"/>
              </a:buClr>
              <a:buFont typeface="Arial" panose="020B0604020202020204" pitchFamily="34" charset="0"/>
              <a:buChar char="•"/>
              <a:defRPr sz="3400" b="1">
                <a:solidFill>
                  <a:schemeClr val="accent1"/>
                </a:solidFill>
                <a:latin typeface="楷体" panose="02010609060101010101" pitchFamily="49" charset="-122"/>
                <a:ea typeface="楷体" panose="02010609060101010101" pitchFamily="49" charset="-122"/>
              </a:defRPr>
            </a:lvl1pPr>
            <a:lvl2pPr marL="944683" indent="-463144">
              <a:lnSpc>
                <a:spcPct val="150000"/>
              </a:lnSpc>
              <a:spcBef>
                <a:spcPts val="0"/>
              </a:spcBef>
              <a:buClr>
                <a:schemeClr val="accent1"/>
              </a:buClr>
              <a:buSzPct val="150000"/>
              <a:buFont typeface="微软雅黑" panose="020B0503020204020204" pitchFamily="34" charset="-122"/>
              <a:buChar char="–"/>
              <a:defRPr sz="3000" baseline="0">
                <a:solidFill>
                  <a:schemeClr val="tx1">
                    <a:lumMod val="75000"/>
                    <a:lumOff val="25000"/>
                  </a:schemeClr>
                </a:solidFill>
              </a:defRPr>
            </a:lvl2pPr>
            <a:lvl3pPr marL="1225579" indent="-262505">
              <a:lnSpc>
                <a:spcPct val="150000"/>
              </a:lnSpc>
              <a:spcBef>
                <a:spcPts val="0"/>
              </a:spcBef>
              <a:buClr>
                <a:schemeClr val="accent1"/>
              </a:buClr>
              <a:defRPr sz="2500">
                <a:solidFill>
                  <a:schemeClr val="tx1">
                    <a:lumMod val="75000"/>
                    <a:lumOff val="25000"/>
                  </a:schemeClr>
                </a:solidFill>
              </a:defRPr>
            </a:lvl3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2" name="日期占位符 1"/>
          <p:cNvSpPr>
            <a:spLocks noGrp="1"/>
          </p:cNvSpPr>
          <p:nvPr>
            <p:ph type="dt" sz="half" idx="17"/>
          </p:nvPr>
        </p:nvSpPr>
        <p:spPr>
          <a:xfrm>
            <a:off x="663031" y="6703594"/>
            <a:ext cx="2169914" cy="385072"/>
          </a:xfrm>
          <a:prstGeom prst="rect">
            <a:avLst/>
          </a:prstGeom>
        </p:spPr>
        <p:txBody>
          <a:bodyPr lIns="91323" tIns="45662" rIns="91323" bIns="45662"/>
          <a:lstStyle/>
          <a:p>
            <a:endParaRPr lang="zh-CN" altLang="en-US" dirty="0">
              <a:solidFill>
                <a:srgbClr val="000000"/>
              </a:solidFill>
            </a:endParaRPr>
          </a:p>
        </p:txBody>
      </p:sp>
      <p:sp>
        <p:nvSpPr>
          <p:cNvPr id="3" name="页脚占位符 2"/>
          <p:cNvSpPr>
            <a:spLocks noGrp="1"/>
          </p:cNvSpPr>
          <p:nvPr>
            <p:ph type="ftr" sz="quarter" idx="18"/>
          </p:nvPr>
        </p:nvSpPr>
        <p:spPr>
          <a:xfrm>
            <a:off x="3194597" y="6703594"/>
            <a:ext cx="3254871" cy="385072"/>
          </a:xfrm>
          <a:prstGeom prst="rect">
            <a:avLst/>
          </a:prstGeom>
        </p:spPr>
        <p:txBody>
          <a:bodyPr lIns="91323" tIns="45662" rIns="91323" bIns="45662"/>
          <a:lstStyle/>
          <a:p>
            <a:endParaRPr lang="zh-CN" altLang="en-US" dirty="0">
              <a:solidFill>
                <a:srgbClr val="000000"/>
              </a:solidFill>
            </a:endParaRPr>
          </a:p>
        </p:txBody>
      </p:sp>
    </p:spTree>
    <p:extLst>
      <p:ext uri="{BB962C8B-B14F-4D97-AF65-F5344CB8AC3E}">
        <p14:creationId xmlns:p14="http://schemas.microsoft.com/office/powerpoint/2010/main" val="3259660072"/>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3280" y="6704043"/>
            <a:ext cx="2169587" cy="384175"/>
          </a:xfrm>
          <a:prstGeom prst="rect">
            <a:avLst/>
          </a:prstGeom>
        </p:spPr>
        <p:txBody>
          <a:bodyPr lIns="91231" tIns="45612" rIns="91231" bIns="45612"/>
          <a:lstStyle>
            <a:lvl1pPr defTabSz="962223" fontAlgn="base">
              <a:spcBef>
                <a:spcPct val="0"/>
              </a:spcBef>
              <a:spcAft>
                <a:spcPct val="0"/>
              </a:spcAft>
              <a:defRPr/>
            </a:lvl1pPr>
          </a:lstStyle>
          <a:p>
            <a:endParaRPr lang="zh-CN" altLang="en-US" sz="2000" dirty="0">
              <a:solidFill>
                <a:srgbClr val="000000"/>
              </a:solidFill>
            </a:endParaRPr>
          </a:p>
        </p:txBody>
      </p:sp>
      <p:sp>
        <p:nvSpPr>
          <p:cNvPr id="3" name="页脚占位符 2"/>
          <p:cNvSpPr>
            <a:spLocks noGrp="1"/>
          </p:cNvSpPr>
          <p:nvPr>
            <p:ph type="ftr" sz="quarter" idx="11"/>
          </p:nvPr>
        </p:nvSpPr>
        <p:spPr>
          <a:xfrm>
            <a:off x="3194854" y="6704043"/>
            <a:ext cx="3254380" cy="384175"/>
          </a:xfrm>
          <a:prstGeom prst="rect">
            <a:avLst/>
          </a:prstGeom>
        </p:spPr>
        <p:txBody>
          <a:bodyPr lIns="91231" tIns="45612" rIns="91231" bIns="45612"/>
          <a:lstStyle>
            <a:lvl1pPr defTabSz="962223" fontAlgn="base">
              <a:spcBef>
                <a:spcPct val="0"/>
              </a:spcBef>
              <a:spcAft>
                <a:spcPct val="0"/>
              </a:spcAft>
              <a:defRPr/>
            </a:lvl1pPr>
          </a:lstStyle>
          <a:p>
            <a:endParaRPr lang="zh-CN" altLang="en-US" sz="2000" dirty="0">
              <a:solidFill>
                <a:srgbClr val="000000"/>
              </a:solidFill>
            </a:endParaRPr>
          </a:p>
        </p:txBody>
      </p:sp>
    </p:spTree>
    <p:extLst>
      <p:ext uri="{BB962C8B-B14F-4D97-AF65-F5344CB8AC3E}">
        <p14:creationId xmlns:p14="http://schemas.microsoft.com/office/powerpoint/2010/main" val="1897153978"/>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自定义版式">
    <p:spTree>
      <p:nvGrpSpPr>
        <p:cNvPr id="1" name=""/>
        <p:cNvGrpSpPr/>
        <p:nvPr/>
      </p:nvGrpSpPr>
      <p:grpSpPr>
        <a:xfrm>
          <a:off x="0" y="0"/>
          <a:ext cx="0" cy="0"/>
          <a:chOff x="0" y="0"/>
          <a:chExt cx="0" cy="0"/>
        </a:xfrm>
      </p:grpSpPr>
      <p:sp>
        <p:nvSpPr>
          <p:cNvPr id="2" name="灯片编号占位符 3"/>
          <p:cNvSpPr>
            <a:spLocks noGrp="1"/>
          </p:cNvSpPr>
          <p:nvPr>
            <p:ph type="sldNum" sz="quarter" idx="4"/>
          </p:nvPr>
        </p:nvSpPr>
        <p:spPr>
          <a:xfrm>
            <a:off x="8559283" y="6568675"/>
            <a:ext cx="2169587" cy="384175"/>
          </a:xfrm>
          <a:prstGeom prst="rect">
            <a:avLst/>
          </a:prstGeom>
        </p:spPr>
        <p:txBody>
          <a:bodyPr lIns="91231" tIns="45612" rIns="91231" bIns="45612"/>
          <a:lstStyle>
            <a:lvl1pPr defTabSz="962223" fontAlgn="base">
              <a:spcBef>
                <a:spcPct val="0"/>
              </a:spcBef>
              <a:spcAft>
                <a:spcPct val="0"/>
              </a:spcAft>
              <a:defRPr/>
            </a:lvl1pPr>
          </a:lstStyle>
          <a:p>
            <a:fld id="{8C92ADDF-ABC6-4EEC-846D-A1AE2D410679}" type="slidenum">
              <a:rPr lang="zh-CN" altLang="en-US" sz="2000" smtClean="0">
                <a:solidFill>
                  <a:srgbClr val="000000"/>
                </a:solidFill>
              </a:rPr>
              <a:pPr/>
              <a:t>‹#›</a:t>
            </a:fld>
            <a:endParaRPr lang="zh-CN" altLang="en-US" sz="2000" dirty="0">
              <a:solidFill>
                <a:srgbClr val="000000"/>
              </a:solidFill>
            </a:endParaRPr>
          </a:p>
        </p:txBody>
      </p:sp>
    </p:spTree>
    <p:extLst>
      <p:ext uri="{BB962C8B-B14F-4D97-AF65-F5344CB8AC3E}">
        <p14:creationId xmlns:p14="http://schemas.microsoft.com/office/powerpoint/2010/main" val="3446070390"/>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446617" y="4098502"/>
            <a:ext cx="6750844" cy="1848344"/>
          </a:xfrm>
          <a:prstGeom prst="rect">
            <a:avLst/>
          </a:prstGeom>
        </p:spPr>
        <p:txBody>
          <a:bodyPr lIns="121632" tIns="60815" rIns="121632" bIns="60815"/>
          <a:lstStyle>
            <a:lvl1pPr marL="0" indent="0" algn="ctr">
              <a:buNone/>
              <a:defRPr>
                <a:solidFill>
                  <a:schemeClr val="tx1">
                    <a:tint val="75000"/>
                  </a:schemeClr>
                </a:solidFill>
              </a:defRPr>
            </a:lvl1pPr>
            <a:lvl2pPr marL="641364" indent="0" algn="ctr">
              <a:buNone/>
              <a:defRPr>
                <a:solidFill>
                  <a:schemeClr val="tx1">
                    <a:tint val="75000"/>
                  </a:schemeClr>
                </a:solidFill>
              </a:defRPr>
            </a:lvl2pPr>
            <a:lvl3pPr marL="1282727" indent="0" algn="ctr">
              <a:buNone/>
              <a:defRPr>
                <a:solidFill>
                  <a:schemeClr val="tx1">
                    <a:tint val="75000"/>
                  </a:schemeClr>
                </a:solidFill>
              </a:defRPr>
            </a:lvl3pPr>
            <a:lvl4pPr marL="1924089" indent="0" algn="ctr">
              <a:buNone/>
              <a:defRPr>
                <a:solidFill>
                  <a:schemeClr val="tx1">
                    <a:tint val="75000"/>
                  </a:schemeClr>
                </a:solidFill>
              </a:defRPr>
            </a:lvl4pPr>
            <a:lvl5pPr marL="2565452" indent="0" algn="ctr">
              <a:buNone/>
              <a:defRPr>
                <a:solidFill>
                  <a:schemeClr val="tx1">
                    <a:tint val="75000"/>
                  </a:schemeClr>
                </a:solidFill>
              </a:defRPr>
            </a:lvl5pPr>
            <a:lvl6pPr marL="3206817" indent="0" algn="ctr">
              <a:buNone/>
              <a:defRPr>
                <a:solidFill>
                  <a:schemeClr val="tx1">
                    <a:tint val="75000"/>
                  </a:schemeClr>
                </a:solidFill>
              </a:defRPr>
            </a:lvl6pPr>
            <a:lvl7pPr marL="3848180" indent="0" algn="ctr">
              <a:buNone/>
              <a:defRPr>
                <a:solidFill>
                  <a:schemeClr val="tx1">
                    <a:tint val="75000"/>
                  </a:schemeClr>
                </a:solidFill>
              </a:defRPr>
            </a:lvl7pPr>
            <a:lvl8pPr marL="4489544" indent="0" algn="ctr">
              <a:buNone/>
              <a:defRPr>
                <a:solidFill>
                  <a:schemeClr val="tx1">
                    <a:tint val="75000"/>
                  </a:schemeClr>
                </a:solidFill>
              </a:defRPr>
            </a:lvl8pPr>
            <a:lvl9pPr marL="5130909" indent="0" algn="ctr">
              <a:buNone/>
              <a:defRPr>
                <a:solidFill>
                  <a:schemeClr val="tx1">
                    <a:tint val="75000"/>
                  </a:schemeClr>
                </a:solidFill>
              </a:defRPr>
            </a:lvl9pPr>
          </a:lstStyle>
          <a:p>
            <a:r>
              <a:rPr lang="zh-CN" altLang="en-US"/>
              <a:t>单击此处编辑母版副标题样式</a:t>
            </a:r>
          </a:p>
        </p:txBody>
      </p:sp>
      <p:sp>
        <p:nvSpPr>
          <p:cNvPr id="8" name="日期占位符 3"/>
          <p:cNvSpPr>
            <a:spLocks noGrp="1"/>
          </p:cNvSpPr>
          <p:nvPr>
            <p:ph type="dt" sz="half" idx="10"/>
          </p:nvPr>
        </p:nvSpPr>
        <p:spPr>
          <a:xfrm>
            <a:off x="482212" y="6703623"/>
            <a:ext cx="2250281" cy="386187"/>
          </a:xfrm>
          <a:prstGeom prst="rect">
            <a:avLst/>
          </a:prstGeom>
        </p:spPr>
        <p:txBody>
          <a:bodyPr lIns="121632" tIns="60815" rIns="121632" bIns="60815"/>
          <a:lstStyle>
            <a:lvl1pPr defTabSz="962223"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
        <p:nvSpPr>
          <p:cNvPr id="9" name="页脚占位符 4"/>
          <p:cNvSpPr>
            <a:spLocks noGrp="1"/>
          </p:cNvSpPr>
          <p:nvPr>
            <p:ph type="ftr" sz="quarter" idx="11"/>
          </p:nvPr>
        </p:nvSpPr>
        <p:spPr>
          <a:xfrm>
            <a:off x="3295055" y="6703623"/>
            <a:ext cx="3053954" cy="386187"/>
          </a:xfrm>
          <a:prstGeom prst="rect">
            <a:avLst/>
          </a:prstGeom>
        </p:spPr>
        <p:txBody>
          <a:bodyPr lIns="121632" tIns="60815" rIns="121632" bIns="60815"/>
          <a:lstStyle>
            <a:lvl1pPr defTabSz="962223"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
        <p:nvSpPr>
          <p:cNvPr id="10" name="灯片编号占位符 5"/>
          <p:cNvSpPr>
            <a:spLocks noGrp="1"/>
          </p:cNvSpPr>
          <p:nvPr>
            <p:ph type="sldNum" sz="quarter" idx="12"/>
          </p:nvPr>
        </p:nvSpPr>
        <p:spPr>
          <a:xfrm>
            <a:off x="6911587" y="6703623"/>
            <a:ext cx="2250281" cy="386187"/>
          </a:xfrm>
          <a:prstGeom prst="rect">
            <a:avLst/>
          </a:prstGeom>
        </p:spPr>
        <p:txBody>
          <a:bodyPr vert="horz" wrap="square" lIns="121632" tIns="60815" rIns="121632" bIns="60815" numCol="1" anchor="t" anchorCtr="0" compatLnSpc="1">
            <a:prstTxWarp prst="textNoShape">
              <a:avLst/>
            </a:prstTxWarp>
          </a:bodyPr>
          <a:lstStyle>
            <a:lvl1pPr defTabSz="962223" eaLnBrk="1" fontAlgn="base" hangingPunct="1">
              <a:spcBef>
                <a:spcPct val="0"/>
              </a:spcBef>
              <a:spcAft>
                <a:spcPct val="0"/>
              </a:spcAft>
              <a:defRPr/>
            </a:lvl1pPr>
          </a:lstStyle>
          <a:p>
            <a:pPr>
              <a:defRPr/>
            </a:pPr>
            <a:fld id="{148832C0-D7CE-468C-B3F0-13E21A988943}" type="slidenum">
              <a:rPr lang="zh-CN" altLang="en-US" sz="2000" smtClean="0">
                <a:solidFill>
                  <a:srgbClr val="000000"/>
                </a:solidFill>
              </a:rPr>
              <a:pPr>
                <a:defRPr/>
              </a:pPr>
              <a:t>‹#›</a:t>
            </a:fld>
            <a:endParaRPr lang="zh-CN" altLang="en-US" sz="2000" dirty="0">
              <a:solidFill>
                <a:srgbClr val="000000"/>
              </a:solidFill>
            </a:endParaRPr>
          </a:p>
        </p:txBody>
      </p:sp>
    </p:spTree>
    <p:extLst>
      <p:ext uri="{BB962C8B-B14F-4D97-AF65-F5344CB8AC3E}">
        <p14:creationId xmlns:p14="http://schemas.microsoft.com/office/powerpoint/2010/main" val="2308413626"/>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446617" y="4098502"/>
            <a:ext cx="6750844" cy="1848344"/>
          </a:xfrm>
          <a:prstGeom prst="rect">
            <a:avLst/>
          </a:prstGeom>
        </p:spPr>
        <p:txBody>
          <a:bodyPr lIns="91231" tIns="45612" rIns="91231" bIns="45612"/>
          <a:lstStyle>
            <a:lvl1pPr marL="0" indent="0" algn="ctr">
              <a:buNone/>
              <a:defRPr>
                <a:solidFill>
                  <a:schemeClr val="tx1">
                    <a:tint val="75000"/>
                  </a:schemeClr>
                </a:solidFill>
              </a:defRPr>
            </a:lvl1pPr>
            <a:lvl2pPr marL="641427" indent="0" algn="ctr">
              <a:buNone/>
              <a:defRPr>
                <a:solidFill>
                  <a:schemeClr val="tx1">
                    <a:tint val="75000"/>
                  </a:schemeClr>
                </a:solidFill>
              </a:defRPr>
            </a:lvl2pPr>
            <a:lvl3pPr marL="1282851" indent="0" algn="ctr">
              <a:buNone/>
              <a:defRPr>
                <a:solidFill>
                  <a:schemeClr val="tx1">
                    <a:tint val="75000"/>
                  </a:schemeClr>
                </a:solidFill>
              </a:defRPr>
            </a:lvl3pPr>
            <a:lvl4pPr marL="1924279" indent="0" algn="ctr">
              <a:buNone/>
              <a:defRPr>
                <a:solidFill>
                  <a:schemeClr val="tx1">
                    <a:tint val="75000"/>
                  </a:schemeClr>
                </a:solidFill>
              </a:defRPr>
            </a:lvl4pPr>
            <a:lvl5pPr marL="2565704" indent="0" algn="ctr">
              <a:buNone/>
              <a:defRPr>
                <a:solidFill>
                  <a:schemeClr val="tx1">
                    <a:tint val="75000"/>
                  </a:schemeClr>
                </a:solidFill>
              </a:defRPr>
            </a:lvl5pPr>
            <a:lvl6pPr marL="3207129" indent="0" algn="ctr">
              <a:buNone/>
              <a:defRPr>
                <a:solidFill>
                  <a:schemeClr val="tx1">
                    <a:tint val="75000"/>
                  </a:schemeClr>
                </a:solidFill>
              </a:defRPr>
            </a:lvl6pPr>
            <a:lvl7pPr marL="3848554" indent="0" algn="ctr">
              <a:buNone/>
              <a:defRPr>
                <a:solidFill>
                  <a:schemeClr val="tx1">
                    <a:tint val="75000"/>
                  </a:schemeClr>
                </a:solidFill>
              </a:defRPr>
            </a:lvl7pPr>
            <a:lvl8pPr marL="4489982" indent="0" algn="ctr">
              <a:buNone/>
              <a:defRPr>
                <a:solidFill>
                  <a:schemeClr val="tx1">
                    <a:tint val="75000"/>
                  </a:schemeClr>
                </a:solidFill>
              </a:defRPr>
            </a:lvl8pPr>
            <a:lvl9pPr marL="5131408" indent="0" algn="ctr">
              <a:buNone/>
              <a:defRPr>
                <a:solidFill>
                  <a:schemeClr val="tx1">
                    <a:tint val="75000"/>
                  </a:schemeClr>
                </a:solidFill>
              </a:defRPr>
            </a:lvl9pPr>
          </a:lstStyle>
          <a:p>
            <a:r>
              <a:rPr lang="zh-CN" altLang="en-US"/>
              <a:t>单击此处编辑母版副标题样式</a:t>
            </a:r>
          </a:p>
        </p:txBody>
      </p:sp>
      <p:sp>
        <p:nvSpPr>
          <p:cNvPr id="8" name="日期占位符 3"/>
          <p:cNvSpPr>
            <a:spLocks noGrp="1"/>
          </p:cNvSpPr>
          <p:nvPr>
            <p:ph type="dt" sz="half" idx="10"/>
          </p:nvPr>
        </p:nvSpPr>
        <p:spPr>
          <a:xfrm>
            <a:off x="482212" y="6703621"/>
            <a:ext cx="2250281" cy="386187"/>
          </a:xfrm>
          <a:prstGeom prst="rect">
            <a:avLst/>
          </a:prstGeom>
        </p:spPr>
        <p:txBody>
          <a:bodyPr lIns="91231" tIns="45612" rIns="91231" bIns="45612"/>
          <a:lstStyle>
            <a:lvl1pPr defTabSz="962223"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
        <p:nvSpPr>
          <p:cNvPr id="9" name="页脚占位符 4"/>
          <p:cNvSpPr>
            <a:spLocks noGrp="1"/>
          </p:cNvSpPr>
          <p:nvPr>
            <p:ph type="ftr" sz="quarter" idx="11"/>
          </p:nvPr>
        </p:nvSpPr>
        <p:spPr>
          <a:xfrm>
            <a:off x="3295055" y="6703621"/>
            <a:ext cx="3053954" cy="386187"/>
          </a:xfrm>
          <a:prstGeom prst="rect">
            <a:avLst/>
          </a:prstGeom>
        </p:spPr>
        <p:txBody>
          <a:bodyPr lIns="91231" tIns="45612" rIns="91231" bIns="45612"/>
          <a:lstStyle>
            <a:lvl1pPr defTabSz="962223"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
        <p:nvSpPr>
          <p:cNvPr id="10" name="灯片编号占位符 5"/>
          <p:cNvSpPr>
            <a:spLocks noGrp="1"/>
          </p:cNvSpPr>
          <p:nvPr>
            <p:ph type="sldNum" sz="quarter" idx="12"/>
          </p:nvPr>
        </p:nvSpPr>
        <p:spPr>
          <a:xfrm>
            <a:off x="6911587" y="6703621"/>
            <a:ext cx="2250281" cy="386187"/>
          </a:xfrm>
          <a:prstGeom prst="rect">
            <a:avLst/>
          </a:prstGeom>
        </p:spPr>
        <p:txBody>
          <a:bodyPr vert="horz" wrap="square" lIns="91231" tIns="45612" rIns="91231" bIns="45612" numCol="1" anchor="t" anchorCtr="0" compatLnSpc="1">
            <a:prstTxWarp prst="textNoShape">
              <a:avLst/>
            </a:prstTxWarp>
          </a:bodyPr>
          <a:lstStyle>
            <a:lvl1pPr defTabSz="962223" eaLnBrk="1" fontAlgn="base" hangingPunct="1">
              <a:spcBef>
                <a:spcPct val="0"/>
              </a:spcBef>
              <a:spcAft>
                <a:spcPct val="0"/>
              </a:spcAft>
              <a:defRPr/>
            </a:lvl1pPr>
          </a:lstStyle>
          <a:p>
            <a:pPr>
              <a:defRPr/>
            </a:pPr>
            <a:fld id="{148832C0-D7CE-468C-B3F0-13E21A988943}" type="slidenum">
              <a:rPr lang="zh-CN" altLang="en-US" sz="2000" smtClean="0">
                <a:solidFill>
                  <a:srgbClr val="000000"/>
                </a:solidFill>
              </a:rPr>
              <a:pPr>
                <a:defRPr/>
              </a:pPr>
              <a:t>‹#›</a:t>
            </a:fld>
            <a:endParaRPr lang="zh-CN" altLang="en-US" sz="2000" dirty="0">
              <a:solidFill>
                <a:srgbClr val="000000"/>
              </a:solidFill>
            </a:endParaRPr>
          </a:p>
        </p:txBody>
      </p:sp>
    </p:spTree>
    <p:extLst>
      <p:ext uri="{BB962C8B-B14F-4D97-AF65-F5344CB8AC3E}">
        <p14:creationId xmlns:p14="http://schemas.microsoft.com/office/powerpoint/2010/main" val="3581324662"/>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lIns="91231" tIns="45612" rIns="91231" bIns="45612"/>
          <a:lstStyle/>
          <a:p>
            <a:r>
              <a:rPr lang="zh-CN" altLang="en-US"/>
              <a:t>单击此处编辑母版标题样式</a:t>
            </a:r>
          </a:p>
        </p:txBody>
      </p:sp>
      <p:sp>
        <p:nvSpPr>
          <p:cNvPr id="3" name="内容占位符 2"/>
          <p:cNvSpPr>
            <a:spLocks noGrp="1"/>
          </p:cNvSpPr>
          <p:nvPr>
            <p:ph idx="1"/>
          </p:nvPr>
        </p:nvSpPr>
        <p:spPr/>
        <p:txBody>
          <a:bodyPr lIns="91231" tIns="45612" rIns="91231" bIns="45612"/>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Rectangle 11"/>
          <p:cNvSpPr>
            <a:spLocks noGrp="1" noChangeArrowheads="1"/>
          </p:cNvSpPr>
          <p:nvPr>
            <p:ph type="dt" sz="half" idx="10"/>
          </p:nvPr>
        </p:nvSpPr>
        <p:spPr>
          <a:ln/>
        </p:spPr>
        <p:txBody>
          <a:bodyPr lIns="91231" tIns="45612" rIns="91231" bIns="45612"/>
          <a:lstStyle>
            <a:lvl1pPr defTabSz="962223" fontAlgn="base">
              <a:spcBef>
                <a:spcPct val="0"/>
              </a:spcBef>
              <a:spcAft>
                <a:spcPct val="0"/>
              </a:spcAft>
              <a:defRPr/>
            </a:lvl1pPr>
          </a:lstStyle>
          <a:p>
            <a:pPr>
              <a:defRPr/>
            </a:pPr>
            <a:endParaRPr lang="en-US" altLang="zh-CN" sz="2000">
              <a:solidFill>
                <a:srgbClr val="000000"/>
              </a:solidFill>
            </a:endParaRPr>
          </a:p>
        </p:txBody>
      </p:sp>
      <p:sp>
        <p:nvSpPr>
          <p:cNvPr id="5" name="Rectangle 12"/>
          <p:cNvSpPr>
            <a:spLocks noGrp="1" noChangeArrowheads="1"/>
          </p:cNvSpPr>
          <p:nvPr>
            <p:ph type="ftr" sz="quarter" idx="11"/>
          </p:nvPr>
        </p:nvSpPr>
        <p:spPr>
          <a:ln/>
        </p:spPr>
        <p:txBody>
          <a:bodyPr lIns="91231" tIns="45612" rIns="91231" bIns="45612"/>
          <a:lstStyle>
            <a:lvl1pPr defTabSz="962223" fontAlgn="base">
              <a:spcBef>
                <a:spcPct val="0"/>
              </a:spcBef>
              <a:spcAft>
                <a:spcPct val="0"/>
              </a:spcAft>
              <a:defRPr/>
            </a:lvl1pPr>
          </a:lstStyle>
          <a:p>
            <a:pPr>
              <a:defRPr/>
            </a:pPr>
            <a:endParaRPr lang="en-US" altLang="zh-CN" sz="2000">
              <a:solidFill>
                <a:srgbClr val="000000"/>
              </a:solidFill>
            </a:endParaRPr>
          </a:p>
        </p:txBody>
      </p:sp>
      <p:sp>
        <p:nvSpPr>
          <p:cNvPr id="6" name="Rectangle 13"/>
          <p:cNvSpPr>
            <a:spLocks noGrp="1" noChangeArrowheads="1"/>
          </p:cNvSpPr>
          <p:nvPr>
            <p:ph type="sldNum" sz="quarter" idx="12"/>
          </p:nvPr>
        </p:nvSpPr>
        <p:spPr>
          <a:xfrm>
            <a:off x="8559283" y="6568675"/>
            <a:ext cx="2169587" cy="384175"/>
          </a:xfrm>
          <a:prstGeom prst="rect">
            <a:avLst/>
          </a:prstGeom>
          <a:ln/>
        </p:spPr>
        <p:txBody>
          <a:bodyPr lIns="91231" tIns="45612" rIns="91231" bIns="45612"/>
          <a:lstStyle>
            <a:lvl1pPr defTabSz="962223" fontAlgn="base">
              <a:spcBef>
                <a:spcPct val="0"/>
              </a:spcBef>
              <a:spcAft>
                <a:spcPct val="0"/>
              </a:spcAft>
              <a:defRPr/>
            </a:lvl1pPr>
          </a:lstStyle>
          <a:p>
            <a:pPr>
              <a:defRPr/>
            </a:pPr>
            <a:fld id="{B830390E-35F6-4BBE-824F-D5EF32A4B5F4}" type="slidenum">
              <a:rPr lang="zh-CN" altLang="en-US" sz="2000" smtClean="0">
                <a:solidFill>
                  <a:srgbClr val="000000"/>
                </a:solidFill>
              </a:rPr>
              <a:pPr>
                <a:defRPr/>
              </a:pPr>
              <a:t>‹#›</a:t>
            </a:fld>
            <a:endParaRPr lang="en-US" altLang="zh-CN" sz="2000" dirty="0">
              <a:solidFill>
                <a:srgbClr val="000000"/>
              </a:solidFill>
            </a:endParaRPr>
          </a:p>
        </p:txBody>
      </p:sp>
    </p:spTree>
    <p:extLst>
      <p:ext uri="{BB962C8B-B14F-4D97-AF65-F5344CB8AC3E}">
        <p14:creationId xmlns:p14="http://schemas.microsoft.com/office/powerpoint/2010/main" val="3691578907"/>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7266535"/>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115379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3273" y="6704036"/>
            <a:ext cx="2169587" cy="384175"/>
          </a:xfrm>
          <a:prstGeom prst="rect">
            <a:avLst/>
          </a:prstGeom>
        </p:spPr>
        <p:txBody>
          <a:bodyPr lIns="91323" tIns="45662" rIns="91323" bIns="45662"/>
          <a:lstStyle/>
          <a:p>
            <a:endParaRPr lang="zh-CN" altLang="en-US"/>
          </a:p>
        </p:txBody>
      </p:sp>
      <p:sp>
        <p:nvSpPr>
          <p:cNvPr id="3" name="页脚占位符 2"/>
          <p:cNvSpPr>
            <a:spLocks noGrp="1"/>
          </p:cNvSpPr>
          <p:nvPr>
            <p:ph type="ftr" sz="quarter" idx="11"/>
          </p:nvPr>
        </p:nvSpPr>
        <p:spPr>
          <a:xfrm>
            <a:off x="3194849" y="6704036"/>
            <a:ext cx="3254380" cy="384175"/>
          </a:xfrm>
          <a:prstGeom prst="rect">
            <a:avLst/>
          </a:prstGeom>
        </p:spPr>
        <p:txBody>
          <a:bodyPr lIns="91323" tIns="45662" rIns="91323" bIns="45662"/>
          <a:lstStyle/>
          <a:p>
            <a:endParaRPr lang="zh-CN" altLang="en-US" dirty="0"/>
          </a:p>
        </p:txBody>
      </p:sp>
    </p:spTree>
    <p:extLst>
      <p:ext uri="{BB962C8B-B14F-4D97-AF65-F5344CB8AC3E}">
        <p14:creationId xmlns:p14="http://schemas.microsoft.com/office/powerpoint/2010/main" val="87129834"/>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3280" y="6704043"/>
            <a:ext cx="2169587" cy="384175"/>
          </a:xfrm>
          <a:prstGeom prst="rect">
            <a:avLst/>
          </a:prstGeom>
        </p:spPr>
        <p:txBody>
          <a:bodyPr lIns="91253" tIns="45621" rIns="91253" bIns="45621"/>
          <a:lstStyle>
            <a:lvl1pPr defTabSz="962457" fontAlgn="base">
              <a:spcBef>
                <a:spcPct val="0"/>
              </a:spcBef>
              <a:spcAft>
                <a:spcPct val="0"/>
              </a:spcAft>
              <a:defRPr/>
            </a:lvl1pPr>
          </a:lstStyle>
          <a:p>
            <a:endParaRPr lang="zh-CN" altLang="en-US" sz="2000" dirty="0">
              <a:solidFill>
                <a:srgbClr val="000000"/>
              </a:solidFill>
            </a:endParaRPr>
          </a:p>
        </p:txBody>
      </p:sp>
      <p:sp>
        <p:nvSpPr>
          <p:cNvPr id="3" name="页脚占位符 2"/>
          <p:cNvSpPr>
            <a:spLocks noGrp="1"/>
          </p:cNvSpPr>
          <p:nvPr>
            <p:ph type="ftr" sz="quarter" idx="11"/>
          </p:nvPr>
        </p:nvSpPr>
        <p:spPr>
          <a:xfrm>
            <a:off x="3194854" y="6704043"/>
            <a:ext cx="3254380" cy="384175"/>
          </a:xfrm>
          <a:prstGeom prst="rect">
            <a:avLst/>
          </a:prstGeom>
        </p:spPr>
        <p:txBody>
          <a:bodyPr lIns="91253" tIns="45621" rIns="91253" bIns="45621"/>
          <a:lstStyle>
            <a:lvl1pPr defTabSz="962457" fontAlgn="base">
              <a:spcBef>
                <a:spcPct val="0"/>
              </a:spcBef>
              <a:spcAft>
                <a:spcPct val="0"/>
              </a:spcAft>
              <a:defRPr/>
            </a:lvl1pPr>
          </a:lstStyle>
          <a:p>
            <a:endParaRPr lang="zh-CN" altLang="en-US" sz="2000" dirty="0">
              <a:solidFill>
                <a:srgbClr val="000000"/>
              </a:solidFill>
            </a:endParaRPr>
          </a:p>
        </p:txBody>
      </p:sp>
    </p:spTree>
    <p:extLst>
      <p:ext uri="{BB962C8B-B14F-4D97-AF65-F5344CB8AC3E}">
        <p14:creationId xmlns:p14="http://schemas.microsoft.com/office/powerpoint/2010/main" val="1897153978"/>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_自定义版式">
    <p:spTree>
      <p:nvGrpSpPr>
        <p:cNvPr id="1" name=""/>
        <p:cNvGrpSpPr/>
        <p:nvPr/>
      </p:nvGrpSpPr>
      <p:grpSpPr>
        <a:xfrm>
          <a:off x="0" y="0"/>
          <a:ext cx="0" cy="0"/>
          <a:chOff x="0" y="0"/>
          <a:chExt cx="0" cy="0"/>
        </a:xfrm>
      </p:grpSpPr>
      <p:sp>
        <p:nvSpPr>
          <p:cNvPr id="2" name="灯片编号占位符 3"/>
          <p:cNvSpPr>
            <a:spLocks noGrp="1"/>
          </p:cNvSpPr>
          <p:nvPr>
            <p:ph type="sldNum" sz="quarter" idx="4"/>
          </p:nvPr>
        </p:nvSpPr>
        <p:spPr>
          <a:xfrm>
            <a:off x="7144291" y="6496648"/>
            <a:ext cx="2169587" cy="384175"/>
          </a:xfrm>
          <a:prstGeom prst="rect">
            <a:avLst/>
          </a:prstGeom>
        </p:spPr>
        <p:txBody>
          <a:bodyPr lIns="91253" tIns="45621" rIns="91253" bIns="45621"/>
          <a:lstStyle>
            <a:lvl1pPr defTabSz="962457" fontAlgn="base">
              <a:spcBef>
                <a:spcPct val="0"/>
              </a:spcBef>
              <a:spcAft>
                <a:spcPct val="0"/>
              </a:spcAft>
              <a:defRPr/>
            </a:lvl1pPr>
          </a:lstStyle>
          <a:p>
            <a:fld id="{8C92ADDF-ABC6-4EEC-846D-A1AE2D410679}" type="slidenum">
              <a:rPr lang="zh-CN" altLang="en-US" sz="2000" smtClean="0">
                <a:solidFill>
                  <a:srgbClr val="000000"/>
                </a:solidFill>
              </a:rPr>
              <a:pPr/>
              <a:t>‹#›</a:t>
            </a:fld>
            <a:endParaRPr lang="zh-CN" altLang="en-US" sz="2000" dirty="0">
              <a:solidFill>
                <a:srgbClr val="000000"/>
              </a:solidFill>
            </a:endParaRPr>
          </a:p>
        </p:txBody>
      </p:sp>
    </p:spTree>
    <p:extLst>
      <p:ext uri="{BB962C8B-B14F-4D97-AF65-F5344CB8AC3E}">
        <p14:creationId xmlns:p14="http://schemas.microsoft.com/office/powerpoint/2010/main" val="3446070390"/>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446617" y="4098502"/>
            <a:ext cx="6750844" cy="1848344"/>
          </a:xfrm>
          <a:prstGeom prst="rect">
            <a:avLst/>
          </a:prstGeom>
        </p:spPr>
        <p:txBody>
          <a:bodyPr lIns="121660" tIns="60832" rIns="121660" bIns="60832"/>
          <a:lstStyle>
            <a:lvl1pPr marL="0" indent="0" algn="ctr">
              <a:buNone/>
              <a:defRPr>
                <a:solidFill>
                  <a:schemeClr val="tx1">
                    <a:tint val="75000"/>
                  </a:schemeClr>
                </a:solidFill>
              </a:defRPr>
            </a:lvl1pPr>
            <a:lvl2pPr marL="641519" indent="0" algn="ctr">
              <a:buNone/>
              <a:defRPr>
                <a:solidFill>
                  <a:schemeClr val="tx1">
                    <a:tint val="75000"/>
                  </a:schemeClr>
                </a:solidFill>
              </a:defRPr>
            </a:lvl2pPr>
            <a:lvl3pPr marL="1283040" indent="0" algn="ctr">
              <a:buNone/>
              <a:defRPr>
                <a:solidFill>
                  <a:schemeClr val="tx1">
                    <a:tint val="75000"/>
                  </a:schemeClr>
                </a:solidFill>
              </a:defRPr>
            </a:lvl3pPr>
            <a:lvl4pPr marL="1924559" indent="0" algn="ctr">
              <a:buNone/>
              <a:defRPr>
                <a:solidFill>
                  <a:schemeClr val="tx1">
                    <a:tint val="75000"/>
                  </a:schemeClr>
                </a:solidFill>
              </a:defRPr>
            </a:lvl4pPr>
            <a:lvl5pPr marL="2566075" indent="0" algn="ctr">
              <a:buNone/>
              <a:defRPr>
                <a:solidFill>
                  <a:schemeClr val="tx1">
                    <a:tint val="75000"/>
                  </a:schemeClr>
                </a:solidFill>
              </a:defRPr>
            </a:lvl5pPr>
            <a:lvl6pPr marL="3207594" indent="0" algn="ctr">
              <a:buNone/>
              <a:defRPr>
                <a:solidFill>
                  <a:schemeClr val="tx1">
                    <a:tint val="75000"/>
                  </a:schemeClr>
                </a:solidFill>
              </a:defRPr>
            </a:lvl6pPr>
            <a:lvl7pPr marL="3849116" indent="0" algn="ctr">
              <a:buNone/>
              <a:defRPr>
                <a:solidFill>
                  <a:schemeClr val="tx1">
                    <a:tint val="75000"/>
                  </a:schemeClr>
                </a:solidFill>
              </a:defRPr>
            </a:lvl7pPr>
            <a:lvl8pPr marL="4490630" indent="0" algn="ctr">
              <a:buNone/>
              <a:defRPr>
                <a:solidFill>
                  <a:schemeClr val="tx1">
                    <a:tint val="75000"/>
                  </a:schemeClr>
                </a:solidFill>
              </a:defRPr>
            </a:lvl8pPr>
            <a:lvl9pPr marL="5132152" indent="0" algn="ctr">
              <a:buNone/>
              <a:defRPr>
                <a:solidFill>
                  <a:schemeClr val="tx1">
                    <a:tint val="75000"/>
                  </a:schemeClr>
                </a:solidFill>
              </a:defRPr>
            </a:lvl9pPr>
          </a:lstStyle>
          <a:p>
            <a:r>
              <a:rPr lang="zh-CN" altLang="en-US"/>
              <a:t>单击此处编辑母版副标题样式</a:t>
            </a:r>
          </a:p>
        </p:txBody>
      </p:sp>
      <p:sp>
        <p:nvSpPr>
          <p:cNvPr id="8" name="日期占位符 3"/>
          <p:cNvSpPr>
            <a:spLocks noGrp="1"/>
          </p:cNvSpPr>
          <p:nvPr>
            <p:ph type="dt" sz="half" idx="10"/>
          </p:nvPr>
        </p:nvSpPr>
        <p:spPr>
          <a:xfrm>
            <a:off x="482212" y="6703623"/>
            <a:ext cx="2250281" cy="386187"/>
          </a:xfrm>
          <a:prstGeom prst="rect">
            <a:avLst/>
          </a:prstGeom>
        </p:spPr>
        <p:txBody>
          <a:bodyPr lIns="121660" tIns="60832" rIns="121660" bIns="60832"/>
          <a:lstStyle>
            <a:lvl1pPr defTabSz="962457"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
        <p:nvSpPr>
          <p:cNvPr id="9" name="页脚占位符 4"/>
          <p:cNvSpPr>
            <a:spLocks noGrp="1"/>
          </p:cNvSpPr>
          <p:nvPr>
            <p:ph type="ftr" sz="quarter" idx="11"/>
          </p:nvPr>
        </p:nvSpPr>
        <p:spPr>
          <a:xfrm>
            <a:off x="3295055" y="6703623"/>
            <a:ext cx="3053954" cy="386187"/>
          </a:xfrm>
          <a:prstGeom prst="rect">
            <a:avLst/>
          </a:prstGeom>
        </p:spPr>
        <p:txBody>
          <a:bodyPr lIns="121660" tIns="60832" rIns="121660" bIns="60832"/>
          <a:lstStyle>
            <a:lvl1pPr defTabSz="962457"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Tree>
    <p:extLst>
      <p:ext uri="{BB962C8B-B14F-4D97-AF65-F5344CB8AC3E}">
        <p14:creationId xmlns:p14="http://schemas.microsoft.com/office/powerpoint/2010/main" val="2308413626"/>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446617" y="4098502"/>
            <a:ext cx="6750844" cy="1848344"/>
          </a:xfrm>
          <a:prstGeom prst="rect">
            <a:avLst/>
          </a:prstGeom>
        </p:spPr>
        <p:txBody>
          <a:bodyPr lIns="91253" tIns="45621" rIns="91253" bIns="45621"/>
          <a:lstStyle>
            <a:lvl1pPr marL="0" indent="0" algn="ctr">
              <a:buNone/>
              <a:defRPr>
                <a:solidFill>
                  <a:schemeClr val="tx1">
                    <a:tint val="75000"/>
                  </a:schemeClr>
                </a:solidFill>
              </a:defRPr>
            </a:lvl1pPr>
            <a:lvl2pPr marL="641584" indent="0" algn="ctr">
              <a:buNone/>
              <a:defRPr>
                <a:solidFill>
                  <a:schemeClr val="tx1">
                    <a:tint val="75000"/>
                  </a:schemeClr>
                </a:solidFill>
              </a:defRPr>
            </a:lvl2pPr>
            <a:lvl3pPr marL="1283161" indent="0" algn="ctr">
              <a:buNone/>
              <a:defRPr>
                <a:solidFill>
                  <a:schemeClr val="tx1">
                    <a:tint val="75000"/>
                  </a:schemeClr>
                </a:solidFill>
              </a:defRPr>
            </a:lvl3pPr>
            <a:lvl4pPr marL="1924747" indent="0" algn="ctr">
              <a:buNone/>
              <a:defRPr>
                <a:solidFill>
                  <a:schemeClr val="tx1">
                    <a:tint val="75000"/>
                  </a:schemeClr>
                </a:solidFill>
              </a:defRPr>
            </a:lvl4pPr>
            <a:lvl5pPr marL="2566324" indent="0" algn="ctr">
              <a:buNone/>
              <a:defRPr>
                <a:solidFill>
                  <a:schemeClr val="tx1">
                    <a:tint val="75000"/>
                  </a:schemeClr>
                </a:solidFill>
              </a:defRPr>
            </a:lvl5pPr>
            <a:lvl6pPr marL="3207908" indent="0" algn="ctr">
              <a:buNone/>
              <a:defRPr>
                <a:solidFill>
                  <a:schemeClr val="tx1">
                    <a:tint val="75000"/>
                  </a:schemeClr>
                </a:solidFill>
              </a:defRPr>
            </a:lvl6pPr>
            <a:lvl7pPr marL="3849488" indent="0" algn="ctr">
              <a:buNone/>
              <a:defRPr>
                <a:solidFill>
                  <a:schemeClr val="tx1">
                    <a:tint val="75000"/>
                  </a:schemeClr>
                </a:solidFill>
              </a:defRPr>
            </a:lvl7pPr>
            <a:lvl8pPr marL="4491069" indent="0" algn="ctr">
              <a:buNone/>
              <a:defRPr>
                <a:solidFill>
                  <a:schemeClr val="tx1">
                    <a:tint val="75000"/>
                  </a:schemeClr>
                </a:solidFill>
              </a:defRPr>
            </a:lvl8pPr>
            <a:lvl9pPr marL="5132650" indent="0" algn="ctr">
              <a:buNone/>
              <a:defRPr>
                <a:solidFill>
                  <a:schemeClr val="tx1">
                    <a:tint val="75000"/>
                  </a:schemeClr>
                </a:solidFill>
              </a:defRPr>
            </a:lvl9pPr>
          </a:lstStyle>
          <a:p>
            <a:r>
              <a:rPr lang="zh-CN" altLang="en-US"/>
              <a:t>单击此处编辑母版副标题样式</a:t>
            </a:r>
          </a:p>
        </p:txBody>
      </p:sp>
      <p:sp>
        <p:nvSpPr>
          <p:cNvPr id="8" name="日期占位符 3"/>
          <p:cNvSpPr>
            <a:spLocks noGrp="1"/>
          </p:cNvSpPr>
          <p:nvPr>
            <p:ph type="dt" sz="half" idx="10"/>
          </p:nvPr>
        </p:nvSpPr>
        <p:spPr>
          <a:xfrm>
            <a:off x="482212" y="6703621"/>
            <a:ext cx="2250281" cy="386187"/>
          </a:xfrm>
          <a:prstGeom prst="rect">
            <a:avLst/>
          </a:prstGeom>
        </p:spPr>
        <p:txBody>
          <a:bodyPr lIns="91253" tIns="45621" rIns="91253" bIns="45621"/>
          <a:lstStyle>
            <a:lvl1pPr defTabSz="962457"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
        <p:nvSpPr>
          <p:cNvPr id="9" name="页脚占位符 4"/>
          <p:cNvSpPr>
            <a:spLocks noGrp="1"/>
          </p:cNvSpPr>
          <p:nvPr>
            <p:ph type="ftr" sz="quarter" idx="11"/>
          </p:nvPr>
        </p:nvSpPr>
        <p:spPr>
          <a:xfrm>
            <a:off x="3295055" y="6703621"/>
            <a:ext cx="3053954" cy="386187"/>
          </a:xfrm>
          <a:prstGeom prst="rect">
            <a:avLst/>
          </a:prstGeom>
        </p:spPr>
        <p:txBody>
          <a:bodyPr lIns="91253" tIns="45621" rIns="91253" bIns="45621"/>
          <a:lstStyle>
            <a:lvl1pPr defTabSz="962457"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
        <p:nvSpPr>
          <p:cNvPr id="10" name="灯片编号占位符 5"/>
          <p:cNvSpPr>
            <a:spLocks noGrp="1"/>
          </p:cNvSpPr>
          <p:nvPr>
            <p:ph type="sldNum" sz="quarter" idx="12"/>
          </p:nvPr>
        </p:nvSpPr>
        <p:spPr>
          <a:xfrm>
            <a:off x="6911587" y="6703621"/>
            <a:ext cx="2250281" cy="386187"/>
          </a:xfrm>
          <a:prstGeom prst="rect">
            <a:avLst/>
          </a:prstGeom>
        </p:spPr>
        <p:txBody>
          <a:bodyPr vert="horz" wrap="square" lIns="91253" tIns="45621" rIns="91253" bIns="45621" numCol="1" anchor="t" anchorCtr="0" compatLnSpc="1">
            <a:prstTxWarp prst="textNoShape">
              <a:avLst/>
            </a:prstTxWarp>
          </a:bodyPr>
          <a:lstStyle>
            <a:lvl1pPr defTabSz="962457" eaLnBrk="1" fontAlgn="base" hangingPunct="1">
              <a:spcBef>
                <a:spcPct val="0"/>
              </a:spcBef>
              <a:spcAft>
                <a:spcPct val="0"/>
              </a:spcAft>
              <a:defRPr/>
            </a:lvl1pPr>
          </a:lstStyle>
          <a:p>
            <a:pPr>
              <a:defRPr/>
            </a:pPr>
            <a:fld id="{148832C0-D7CE-468C-B3F0-13E21A988943}" type="slidenum">
              <a:rPr lang="zh-CN" altLang="en-US" sz="2000" smtClean="0">
                <a:solidFill>
                  <a:srgbClr val="000000"/>
                </a:solidFill>
              </a:rPr>
              <a:pPr>
                <a:defRPr/>
              </a:pPr>
              <a:t>‹#›</a:t>
            </a:fld>
            <a:endParaRPr lang="zh-CN" altLang="en-US" sz="2000" dirty="0">
              <a:solidFill>
                <a:srgbClr val="000000"/>
              </a:solidFill>
            </a:endParaRPr>
          </a:p>
        </p:txBody>
      </p:sp>
    </p:spTree>
    <p:extLst>
      <p:ext uri="{BB962C8B-B14F-4D97-AF65-F5344CB8AC3E}">
        <p14:creationId xmlns:p14="http://schemas.microsoft.com/office/powerpoint/2010/main" val="3581324662"/>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lIns="91253" tIns="45621" rIns="91253" bIns="45621"/>
          <a:lstStyle/>
          <a:p>
            <a:r>
              <a:rPr lang="zh-CN" altLang="en-US"/>
              <a:t>单击此处编辑母版标题样式</a:t>
            </a:r>
          </a:p>
        </p:txBody>
      </p:sp>
      <p:sp>
        <p:nvSpPr>
          <p:cNvPr id="3" name="内容占位符 2"/>
          <p:cNvSpPr>
            <a:spLocks noGrp="1"/>
          </p:cNvSpPr>
          <p:nvPr>
            <p:ph idx="1"/>
          </p:nvPr>
        </p:nvSpPr>
        <p:spPr/>
        <p:txBody>
          <a:bodyPr lIns="91253" tIns="45621" rIns="91253" bIns="4562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p:cNvSpPr>
            <a:spLocks noGrp="1" noChangeArrowheads="1"/>
          </p:cNvSpPr>
          <p:nvPr>
            <p:ph type="dt" sz="half" idx="10"/>
          </p:nvPr>
        </p:nvSpPr>
        <p:spPr>
          <a:ln/>
        </p:spPr>
        <p:txBody>
          <a:bodyPr lIns="91253" tIns="45621" rIns="91253" bIns="45621"/>
          <a:lstStyle>
            <a:lvl1pPr defTabSz="962457" fontAlgn="base">
              <a:spcBef>
                <a:spcPct val="0"/>
              </a:spcBef>
              <a:spcAft>
                <a:spcPct val="0"/>
              </a:spcAft>
              <a:defRPr/>
            </a:lvl1pPr>
          </a:lstStyle>
          <a:p>
            <a:pPr>
              <a:defRPr/>
            </a:pPr>
            <a:endParaRPr lang="en-US" altLang="zh-CN" sz="2000">
              <a:solidFill>
                <a:srgbClr val="000000"/>
              </a:solidFill>
            </a:endParaRPr>
          </a:p>
        </p:txBody>
      </p:sp>
      <p:sp>
        <p:nvSpPr>
          <p:cNvPr id="5" name="Rectangle 12"/>
          <p:cNvSpPr>
            <a:spLocks noGrp="1" noChangeArrowheads="1"/>
          </p:cNvSpPr>
          <p:nvPr>
            <p:ph type="ftr" sz="quarter" idx="11"/>
          </p:nvPr>
        </p:nvSpPr>
        <p:spPr>
          <a:ln/>
        </p:spPr>
        <p:txBody>
          <a:bodyPr lIns="91253" tIns="45621" rIns="91253" bIns="45621"/>
          <a:lstStyle>
            <a:lvl1pPr defTabSz="962457" fontAlgn="base">
              <a:spcBef>
                <a:spcPct val="0"/>
              </a:spcBef>
              <a:spcAft>
                <a:spcPct val="0"/>
              </a:spcAft>
              <a:defRPr/>
            </a:lvl1pPr>
          </a:lstStyle>
          <a:p>
            <a:pPr>
              <a:defRPr/>
            </a:pPr>
            <a:endParaRPr lang="en-US" altLang="zh-CN" sz="2000">
              <a:solidFill>
                <a:srgbClr val="000000"/>
              </a:solidFill>
            </a:endParaRPr>
          </a:p>
        </p:txBody>
      </p:sp>
      <p:sp>
        <p:nvSpPr>
          <p:cNvPr id="6" name="Rectangle 13"/>
          <p:cNvSpPr>
            <a:spLocks noGrp="1" noChangeArrowheads="1"/>
          </p:cNvSpPr>
          <p:nvPr>
            <p:ph type="sldNum" sz="quarter" idx="12"/>
          </p:nvPr>
        </p:nvSpPr>
        <p:spPr>
          <a:xfrm>
            <a:off x="8559283" y="6568672"/>
            <a:ext cx="2169587" cy="384175"/>
          </a:xfrm>
          <a:prstGeom prst="rect">
            <a:avLst/>
          </a:prstGeom>
          <a:ln/>
        </p:spPr>
        <p:txBody>
          <a:bodyPr lIns="91253" tIns="45621" rIns="91253" bIns="45621"/>
          <a:lstStyle>
            <a:lvl1pPr defTabSz="962457" fontAlgn="base">
              <a:spcBef>
                <a:spcPct val="0"/>
              </a:spcBef>
              <a:spcAft>
                <a:spcPct val="0"/>
              </a:spcAft>
              <a:defRPr/>
            </a:lvl1pPr>
          </a:lstStyle>
          <a:p>
            <a:pPr>
              <a:defRPr/>
            </a:pPr>
            <a:fld id="{B830390E-35F6-4BBE-824F-D5EF32A4B5F4}" type="slidenum">
              <a:rPr lang="zh-CN" altLang="en-US" sz="2000" smtClean="0">
                <a:solidFill>
                  <a:srgbClr val="000000"/>
                </a:solidFill>
              </a:rPr>
              <a:pPr>
                <a:defRPr/>
              </a:pPr>
              <a:t>‹#›</a:t>
            </a:fld>
            <a:endParaRPr lang="en-US" altLang="zh-CN" sz="2000" dirty="0">
              <a:solidFill>
                <a:srgbClr val="000000"/>
              </a:solidFill>
            </a:endParaRPr>
          </a:p>
        </p:txBody>
      </p:sp>
    </p:spTree>
    <p:extLst>
      <p:ext uri="{BB962C8B-B14F-4D97-AF65-F5344CB8AC3E}">
        <p14:creationId xmlns:p14="http://schemas.microsoft.com/office/powerpoint/2010/main" val="3691578907"/>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cSld name="3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722840" y="2246695"/>
            <a:ext cx="8198384" cy="1550360"/>
          </a:xfrm>
          <a:prstGeom prst="rect">
            <a:avLst/>
          </a:prstGeom>
        </p:spPr>
        <p:txBody>
          <a:bodyPr lIns="91253" tIns="45621" rIns="91253" bIns="45621"/>
          <a:lstStyle/>
          <a:p>
            <a:r>
              <a:rPr lang="zh-CN" altLang="en-US"/>
              <a:t>单击此处编辑母版标题样式</a:t>
            </a:r>
          </a:p>
        </p:txBody>
      </p:sp>
      <p:sp>
        <p:nvSpPr>
          <p:cNvPr id="3" name="副标题 2"/>
          <p:cNvSpPr>
            <a:spLocks noGrp="1"/>
          </p:cNvSpPr>
          <p:nvPr>
            <p:ph type="subTitle" idx="1"/>
          </p:nvPr>
        </p:nvSpPr>
        <p:spPr>
          <a:xfrm>
            <a:off x="1447010" y="4098267"/>
            <a:ext cx="6750047" cy="1848028"/>
          </a:xfrm>
          <a:prstGeom prst="rect">
            <a:avLst/>
          </a:prstGeom>
        </p:spPr>
        <p:txBody>
          <a:bodyPr lIns="91253" tIns="45621" rIns="91253" bIns="45621"/>
          <a:lstStyle>
            <a:lvl1pPr marL="0" indent="0" algn="ctr">
              <a:buNone/>
              <a:defRPr/>
            </a:lvl1pPr>
            <a:lvl2pPr marL="509178" indent="0" algn="ctr">
              <a:buNone/>
              <a:defRPr/>
            </a:lvl2pPr>
            <a:lvl3pPr marL="1018356" indent="0" algn="ctr">
              <a:buNone/>
              <a:defRPr/>
            </a:lvl3pPr>
            <a:lvl4pPr marL="1527530" indent="0" algn="ctr">
              <a:buNone/>
              <a:defRPr/>
            </a:lvl4pPr>
            <a:lvl5pPr marL="2036710" indent="0" algn="ctr">
              <a:buNone/>
              <a:defRPr/>
            </a:lvl5pPr>
            <a:lvl6pPr marL="2545884" indent="0" algn="ctr">
              <a:buNone/>
              <a:defRPr/>
            </a:lvl6pPr>
            <a:lvl7pPr marL="3055065" indent="0" algn="ctr">
              <a:buNone/>
              <a:defRPr/>
            </a:lvl7pPr>
            <a:lvl8pPr marL="3564238" indent="0" algn="ctr">
              <a:buNone/>
              <a:defRPr/>
            </a:lvl8pPr>
            <a:lvl9pPr marL="4073419" indent="0" algn="ctr">
              <a:buNone/>
              <a:defRPr/>
            </a:lvl9pPr>
          </a:lstStyle>
          <a:p>
            <a:r>
              <a:rPr lang="zh-CN" altLang="en-US"/>
              <a:t>单击此处编辑母版副标题样式</a:t>
            </a:r>
          </a:p>
        </p:txBody>
      </p:sp>
    </p:spTree>
    <p:extLst>
      <p:ext uri="{BB962C8B-B14F-4D97-AF65-F5344CB8AC3E}">
        <p14:creationId xmlns:p14="http://schemas.microsoft.com/office/powerpoint/2010/main" val="1943376463"/>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1153799"/>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3273" y="6704036"/>
            <a:ext cx="2169587" cy="384175"/>
          </a:xfrm>
          <a:prstGeom prst="rect">
            <a:avLst/>
          </a:prstGeom>
        </p:spPr>
        <p:txBody>
          <a:bodyPr lIns="91323" tIns="45662" rIns="91323" bIns="45662"/>
          <a:lstStyle/>
          <a:p>
            <a:endParaRPr lang="zh-CN" altLang="en-US">
              <a:solidFill>
                <a:srgbClr val="000000"/>
              </a:solidFill>
            </a:endParaRPr>
          </a:p>
        </p:txBody>
      </p:sp>
      <p:sp>
        <p:nvSpPr>
          <p:cNvPr id="3" name="页脚占位符 2"/>
          <p:cNvSpPr>
            <a:spLocks noGrp="1"/>
          </p:cNvSpPr>
          <p:nvPr>
            <p:ph type="ftr" sz="quarter" idx="11"/>
          </p:nvPr>
        </p:nvSpPr>
        <p:spPr>
          <a:xfrm>
            <a:off x="3194849" y="6704036"/>
            <a:ext cx="3254380" cy="384175"/>
          </a:xfrm>
          <a:prstGeom prst="rect">
            <a:avLst/>
          </a:prstGeom>
        </p:spPr>
        <p:txBody>
          <a:bodyPr lIns="91323" tIns="45662" rIns="91323" bIns="45662"/>
          <a:lstStyle/>
          <a:p>
            <a:endParaRPr lang="zh-CN" altLang="en-US" dirty="0">
              <a:solidFill>
                <a:srgbClr val="000000"/>
              </a:solidFill>
            </a:endParaRPr>
          </a:p>
        </p:txBody>
      </p:sp>
    </p:spTree>
    <p:extLst>
      <p:ext uri="{BB962C8B-B14F-4D97-AF65-F5344CB8AC3E}">
        <p14:creationId xmlns:p14="http://schemas.microsoft.com/office/powerpoint/2010/main" val="1897153978"/>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13383" y="4299810"/>
            <a:ext cx="8219219" cy="1541960"/>
          </a:xfrm>
          <a:prstGeom prst="rect">
            <a:avLst/>
          </a:prstGeom>
        </p:spPr>
        <p:txBody>
          <a:bodyPr lIns="114657" tIns="57327" rIns="114657" bIns="57327"/>
          <a:lstStyle/>
          <a:p>
            <a:r>
              <a:rPr lang="zh-CN" altLang="en-US"/>
              <a:t>单击此处编辑母版标题样式</a:t>
            </a:r>
          </a:p>
        </p:txBody>
      </p:sp>
      <p:sp>
        <p:nvSpPr>
          <p:cNvPr id="3" name="内容占位符 2"/>
          <p:cNvSpPr>
            <a:spLocks noGrp="1"/>
          </p:cNvSpPr>
          <p:nvPr>
            <p:ph idx="1"/>
          </p:nvPr>
        </p:nvSpPr>
        <p:spPr>
          <a:xfrm>
            <a:off x="1247366" y="2127940"/>
            <a:ext cx="8197454" cy="4339590"/>
          </a:xfrm>
          <a:prstGeom prst="rect">
            <a:avLst/>
          </a:prstGeom>
        </p:spPr>
        <p:txBody>
          <a:bodyPr lIns="114657" tIns="57327" rIns="114657" bIns="57327"/>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p:cNvSpPr>
            <a:spLocks noGrp="1" noChangeArrowheads="1"/>
          </p:cNvSpPr>
          <p:nvPr>
            <p:ph type="dt" sz="half" idx="10"/>
          </p:nvPr>
        </p:nvSpPr>
        <p:spPr>
          <a:xfrm>
            <a:off x="1225600" y="6584739"/>
            <a:ext cx="2009180" cy="482177"/>
          </a:xfrm>
          <a:prstGeom prst="rect">
            <a:avLst/>
          </a:prstGeom>
          <a:ln/>
        </p:spPr>
        <p:txBody>
          <a:bodyPr lIns="114657" tIns="57327" rIns="114657" bIns="57327"/>
          <a:lstStyle>
            <a:lvl1pPr>
              <a:defRPr/>
            </a:lvl1pPr>
          </a:lstStyle>
          <a:p>
            <a:pPr>
              <a:defRPr/>
            </a:pPr>
            <a:endParaRPr lang="en-US" altLang="zh-CN" dirty="0">
              <a:solidFill>
                <a:srgbClr val="000000"/>
              </a:solidFill>
            </a:endParaRPr>
          </a:p>
        </p:txBody>
      </p:sp>
      <p:sp>
        <p:nvSpPr>
          <p:cNvPr id="5" name="Rectangle 12"/>
          <p:cNvSpPr>
            <a:spLocks noGrp="1" noChangeArrowheads="1"/>
          </p:cNvSpPr>
          <p:nvPr>
            <p:ph type="ftr" sz="quarter" idx="11"/>
          </p:nvPr>
        </p:nvSpPr>
        <p:spPr>
          <a:xfrm>
            <a:off x="3857625" y="6584739"/>
            <a:ext cx="3053954" cy="482177"/>
          </a:xfrm>
          <a:prstGeom prst="rect">
            <a:avLst/>
          </a:prstGeom>
          <a:ln/>
        </p:spPr>
        <p:txBody>
          <a:bodyPr lIns="114657" tIns="57327" rIns="114657" bIns="57327"/>
          <a:lstStyle>
            <a:lvl1pPr>
              <a:defRPr/>
            </a:lvl1pPr>
          </a:lstStyle>
          <a:p>
            <a:pPr>
              <a:defRPr/>
            </a:pPr>
            <a:endParaRPr lang="en-US" altLang="zh-CN" dirty="0">
              <a:solidFill>
                <a:srgbClr val="000000"/>
              </a:solidFill>
            </a:endParaRPr>
          </a:p>
        </p:txBody>
      </p:sp>
      <p:sp>
        <p:nvSpPr>
          <p:cNvPr id="6" name="Rectangle 13"/>
          <p:cNvSpPr>
            <a:spLocks noGrp="1" noChangeArrowheads="1"/>
          </p:cNvSpPr>
          <p:nvPr>
            <p:ph type="sldNum" sz="quarter" idx="12"/>
          </p:nvPr>
        </p:nvSpPr>
        <p:spPr>
          <a:xfrm>
            <a:off x="7427268" y="6584739"/>
            <a:ext cx="2009180" cy="482177"/>
          </a:xfrm>
          <a:prstGeom prst="rect">
            <a:avLst/>
          </a:prstGeom>
          <a:ln/>
        </p:spPr>
        <p:txBody>
          <a:bodyPr lIns="114657" tIns="57327" rIns="114657" bIns="57327"/>
          <a:lstStyle>
            <a:lvl1pPr>
              <a:defRPr/>
            </a:lvl1pPr>
          </a:lstStyle>
          <a:p>
            <a:pPr>
              <a:defRPr/>
            </a:pPr>
            <a:fld id="{38718D46-E7CE-4F30-B9E5-930B15E5E580}" type="slidenum">
              <a:rPr lang="zh-CN" altLang="en-US">
                <a:solidFill>
                  <a:srgbClr val="000000"/>
                </a:solidFill>
              </a:rPr>
              <a:pPr>
                <a:defRPr/>
              </a:pPr>
              <a:t>‹#›</a:t>
            </a:fld>
            <a:endParaRPr lang="en-US" altLang="zh-CN" dirty="0">
              <a:solidFill>
                <a:srgbClr val="000000"/>
              </a:solidFill>
            </a:endParaRPr>
          </a:p>
        </p:txBody>
      </p:sp>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1213880" y="226033"/>
            <a:ext cx="8219219" cy="1541960"/>
          </a:xfrm>
          <a:prstGeom prst="rect">
            <a:avLst/>
          </a:prstGeom>
        </p:spPr>
        <p:txBody>
          <a:bodyPr lIns="114657" tIns="57327" rIns="114657" bIns="57327"/>
          <a:lstStyle/>
          <a:p>
            <a:r>
              <a:rPr lang="zh-CN" altLang="en-US"/>
              <a:t>单击此处编辑母版标题样式</a:t>
            </a:r>
          </a:p>
        </p:txBody>
      </p:sp>
      <p:sp>
        <p:nvSpPr>
          <p:cNvPr id="3" name="表格占位符 2"/>
          <p:cNvSpPr>
            <a:spLocks noGrp="1"/>
          </p:cNvSpPr>
          <p:nvPr>
            <p:ph type="tbl" idx="1"/>
          </p:nvPr>
        </p:nvSpPr>
        <p:spPr>
          <a:xfrm>
            <a:off x="1247366" y="2127940"/>
            <a:ext cx="8197454" cy="4339590"/>
          </a:xfrm>
          <a:prstGeom prst="rect">
            <a:avLst/>
          </a:prstGeom>
        </p:spPr>
        <p:txBody>
          <a:bodyPr lIns="114657" tIns="57327" rIns="114657" bIns="57327"/>
          <a:lstStyle/>
          <a:p>
            <a:pPr lvl="0"/>
            <a:endParaRPr lang="zh-CN" altLang="en-US" noProof="0"/>
          </a:p>
        </p:txBody>
      </p:sp>
      <p:sp>
        <p:nvSpPr>
          <p:cNvPr id="4" name="Rectangle 11"/>
          <p:cNvSpPr>
            <a:spLocks noGrp="1" noChangeArrowheads="1"/>
          </p:cNvSpPr>
          <p:nvPr>
            <p:ph type="dt" sz="half" idx="10"/>
          </p:nvPr>
        </p:nvSpPr>
        <p:spPr>
          <a:xfrm>
            <a:off x="1225600" y="6584739"/>
            <a:ext cx="2009180" cy="482177"/>
          </a:xfrm>
          <a:prstGeom prst="rect">
            <a:avLst/>
          </a:prstGeom>
          <a:ln/>
        </p:spPr>
        <p:txBody>
          <a:bodyPr lIns="114657" tIns="57327" rIns="114657" bIns="57327"/>
          <a:lstStyle>
            <a:lvl1pPr>
              <a:defRPr/>
            </a:lvl1pPr>
          </a:lstStyle>
          <a:p>
            <a:pPr>
              <a:defRPr/>
            </a:pPr>
            <a:endParaRPr lang="en-US" altLang="zh-CN" dirty="0">
              <a:solidFill>
                <a:srgbClr val="000000"/>
              </a:solidFill>
            </a:endParaRPr>
          </a:p>
        </p:txBody>
      </p:sp>
      <p:sp>
        <p:nvSpPr>
          <p:cNvPr id="5" name="Rectangle 12"/>
          <p:cNvSpPr>
            <a:spLocks noGrp="1" noChangeArrowheads="1"/>
          </p:cNvSpPr>
          <p:nvPr>
            <p:ph type="ftr" sz="quarter" idx="11"/>
          </p:nvPr>
        </p:nvSpPr>
        <p:spPr>
          <a:xfrm>
            <a:off x="3857625" y="6584739"/>
            <a:ext cx="3053954" cy="482177"/>
          </a:xfrm>
          <a:prstGeom prst="rect">
            <a:avLst/>
          </a:prstGeom>
          <a:ln/>
        </p:spPr>
        <p:txBody>
          <a:bodyPr lIns="114657" tIns="57327" rIns="114657" bIns="57327"/>
          <a:lstStyle>
            <a:lvl1pPr>
              <a:defRPr/>
            </a:lvl1pPr>
          </a:lstStyle>
          <a:p>
            <a:pPr>
              <a:defRPr/>
            </a:pPr>
            <a:endParaRPr lang="en-US" altLang="zh-CN" dirty="0">
              <a:solidFill>
                <a:srgbClr val="000000"/>
              </a:solidFill>
            </a:endParaRPr>
          </a:p>
        </p:txBody>
      </p:sp>
      <p:sp>
        <p:nvSpPr>
          <p:cNvPr id="6" name="Rectangle 13"/>
          <p:cNvSpPr>
            <a:spLocks noGrp="1" noChangeArrowheads="1"/>
          </p:cNvSpPr>
          <p:nvPr>
            <p:ph type="sldNum" sz="quarter" idx="12"/>
          </p:nvPr>
        </p:nvSpPr>
        <p:spPr>
          <a:xfrm>
            <a:off x="7427268" y="6584739"/>
            <a:ext cx="2009180" cy="482177"/>
          </a:xfrm>
          <a:prstGeom prst="rect">
            <a:avLst/>
          </a:prstGeom>
          <a:ln/>
        </p:spPr>
        <p:txBody>
          <a:bodyPr lIns="114657" tIns="57327" rIns="114657" bIns="57327"/>
          <a:lstStyle>
            <a:lvl1pPr>
              <a:defRPr/>
            </a:lvl1pPr>
          </a:lstStyle>
          <a:p>
            <a:pPr>
              <a:defRPr/>
            </a:pPr>
            <a:fld id="{D65F9C54-60E2-47FA-8EAD-9331BDD895B1}" type="slidenum">
              <a:rPr lang="zh-CN" altLang="en-US">
                <a:solidFill>
                  <a:srgbClr val="000000"/>
                </a:solidFill>
              </a:rPr>
              <a:pPr>
                <a:defRPr/>
              </a:pPr>
              <a:t>‹#›</a:t>
            </a:fld>
            <a:endParaRPr lang="en-US" altLang="zh-CN" dirty="0">
              <a:solidFill>
                <a:srgbClr val="000000"/>
              </a:solidFill>
            </a:endParaRPr>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grpSp>
        <p:nvGrpSpPr>
          <p:cNvPr id="4" name="组合 7"/>
          <p:cNvGrpSpPr>
            <a:grpSpLocks/>
          </p:cNvGrpSpPr>
          <p:nvPr userDrawn="1"/>
        </p:nvGrpSpPr>
        <p:grpSpPr bwMode="auto">
          <a:xfrm>
            <a:off x="189335" y="591998"/>
            <a:ext cx="378395" cy="406278"/>
            <a:chOff x="1965186" y="1482294"/>
            <a:chExt cx="302558" cy="251807"/>
          </a:xfrm>
        </p:grpSpPr>
        <p:sp>
          <p:nvSpPr>
            <p:cNvPr id="5" name="矩形 4"/>
            <p:cNvSpPr/>
            <p:nvPr/>
          </p:nvSpPr>
          <p:spPr>
            <a:xfrm>
              <a:off x="1965186" y="1482294"/>
              <a:ext cx="251685" cy="2518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6" name="矩形 5"/>
            <p:cNvSpPr/>
            <p:nvPr/>
          </p:nvSpPr>
          <p:spPr>
            <a:xfrm>
              <a:off x="2088351" y="1553827"/>
              <a:ext cx="179393" cy="17986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grpSp>
      <p:sp>
        <p:nvSpPr>
          <p:cNvPr id="7" name="Rectangle 8"/>
          <p:cNvSpPr>
            <a:spLocks noChangeArrowheads="1"/>
          </p:cNvSpPr>
          <p:nvPr userDrawn="1"/>
        </p:nvSpPr>
        <p:spPr bwMode="gray">
          <a:xfrm>
            <a:off x="445377" y="998859"/>
            <a:ext cx="8676309" cy="44646"/>
          </a:xfrm>
          <a:prstGeom prst="rect">
            <a:avLst/>
          </a:prstGeom>
          <a:gradFill rotWithShape="0">
            <a:gsLst>
              <a:gs pos="0">
                <a:srgbClr val="1C1C1C"/>
              </a:gs>
              <a:gs pos="100000">
                <a:srgbClr val="FFFFFF"/>
              </a:gs>
            </a:gsLst>
            <a:lin ang="0" scaled="1"/>
          </a:gradFill>
          <a:ln w="9525">
            <a:noFill/>
            <a:miter lim="800000"/>
            <a:headEnd/>
            <a:tailEnd/>
          </a:ln>
        </p:spPr>
        <p:txBody>
          <a:bodyPr wrap="none" lIns="91323" tIns="45663" rIns="91323" bIns="45663" anchor="ctr"/>
          <a:lstStyle/>
          <a:p>
            <a:pPr algn="ctr" eaLnBrk="1" hangingPunct="1">
              <a:defRPr/>
            </a:pPr>
            <a:endParaRPr kumimoji="1" lang="zh-CN" altLang="en-US" sz="3400" dirty="0">
              <a:solidFill>
                <a:srgbClr val="000000"/>
              </a:solidFill>
              <a:latin typeface="Tahoma" pitchFamily="34" charset="0"/>
            </a:endParaRPr>
          </a:p>
        </p:txBody>
      </p:sp>
      <p:sp>
        <p:nvSpPr>
          <p:cNvPr id="3" name="副标题 2"/>
          <p:cNvSpPr>
            <a:spLocks noGrp="1"/>
          </p:cNvSpPr>
          <p:nvPr>
            <p:ph type="subTitle" idx="1"/>
          </p:nvPr>
        </p:nvSpPr>
        <p:spPr>
          <a:xfrm>
            <a:off x="1446617" y="4098502"/>
            <a:ext cx="6750844" cy="1848344"/>
          </a:xfrm>
          <a:prstGeom prst="rect">
            <a:avLst/>
          </a:prstGeom>
        </p:spPr>
        <p:txBody>
          <a:bodyPr lIns="91323" tIns="45662" rIns="91323" bIns="45662"/>
          <a:lstStyle>
            <a:lvl1pPr marL="0" indent="0" algn="ctr">
              <a:buNone/>
              <a:defRPr>
                <a:solidFill>
                  <a:schemeClr val="tx1">
                    <a:tint val="75000"/>
                  </a:schemeClr>
                </a:solidFill>
              </a:defRPr>
            </a:lvl1pPr>
            <a:lvl2pPr marL="642080" indent="0" algn="ctr">
              <a:buNone/>
              <a:defRPr>
                <a:solidFill>
                  <a:schemeClr val="tx1">
                    <a:tint val="75000"/>
                  </a:schemeClr>
                </a:solidFill>
              </a:defRPr>
            </a:lvl2pPr>
            <a:lvl3pPr marL="1284159" indent="0" algn="ctr">
              <a:buNone/>
              <a:defRPr>
                <a:solidFill>
                  <a:schemeClr val="tx1">
                    <a:tint val="75000"/>
                  </a:schemeClr>
                </a:solidFill>
              </a:defRPr>
            </a:lvl3pPr>
            <a:lvl4pPr marL="1926239" indent="0" algn="ctr">
              <a:buNone/>
              <a:defRPr>
                <a:solidFill>
                  <a:schemeClr val="tx1">
                    <a:tint val="75000"/>
                  </a:schemeClr>
                </a:solidFill>
              </a:defRPr>
            </a:lvl4pPr>
            <a:lvl5pPr marL="2568321" indent="0" algn="ctr">
              <a:buNone/>
              <a:defRPr>
                <a:solidFill>
                  <a:schemeClr val="tx1">
                    <a:tint val="75000"/>
                  </a:schemeClr>
                </a:solidFill>
              </a:defRPr>
            </a:lvl5pPr>
            <a:lvl6pPr marL="3210397" indent="0" algn="ctr">
              <a:buNone/>
              <a:defRPr>
                <a:solidFill>
                  <a:schemeClr val="tx1">
                    <a:tint val="75000"/>
                  </a:schemeClr>
                </a:solidFill>
              </a:defRPr>
            </a:lvl6pPr>
            <a:lvl7pPr marL="3852477" indent="0" algn="ctr">
              <a:buNone/>
              <a:defRPr>
                <a:solidFill>
                  <a:schemeClr val="tx1">
                    <a:tint val="75000"/>
                  </a:schemeClr>
                </a:solidFill>
              </a:defRPr>
            </a:lvl7pPr>
            <a:lvl8pPr marL="4494557" indent="0" algn="ctr">
              <a:buNone/>
              <a:defRPr>
                <a:solidFill>
                  <a:schemeClr val="tx1">
                    <a:tint val="75000"/>
                  </a:schemeClr>
                </a:solidFill>
              </a:defRPr>
            </a:lvl8pPr>
            <a:lvl9pPr marL="5136638" indent="0" algn="ctr">
              <a:buNone/>
              <a:defRPr>
                <a:solidFill>
                  <a:schemeClr val="tx1">
                    <a:tint val="75000"/>
                  </a:schemeClr>
                </a:solidFill>
              </a:defRPr>
            </a:lvl9pPr>
          </a:lstStyle>
          <a:p>
            <a:r>
              <a:rPr lang="zh-CN" altLang="en-US"/>
              <a:t>单击此处编辑母版副标题样式</a:t>
            </a:r>
          </a:p>
        </p:txBody>
      </p:sp>
      <p:sp>
        <p:nvSpPr>
          <p:cNvPr id="8" name="日期占位符 3"/>
          <p:cNvSpPr>
            <a:spLocks noGrp="1"/>
          </p:cNvSpPr>
          <p:nvPr>
            <p:ph type="dt" sz="half" idx="10"/>
          </p:nvPr>
        </p:nvSpPr>
        <p:spPr>
          <a:xfrm>
            <a:off x="482212" y="6703614"/>
            <a:ext cx="2250281" cy="386187"/>
          </a:xfrm>
          <a:prstGeom prst="rect">
            <a:avLst/>
          </a:prstGeom>
        </p:spPr>
        <p:txBody>
          <a:bodyPr lIns="91323" tIns="45662" rIns="91323" bIns="45662"/>
          <a:lstStyle>
            <a:lvl1pPr eaLnBrk="1" fontAlgn="auto" hangingPunct="1">
              <a:spcBef>
                <a:spcPts val="0"/>
              </a:spcBef>
              <a:spcAft>
                <a:spcPts val="0"/>
              </a:spcAft>
              <a:defRPr>
                <a:latin typeface="+mn-lt"/>
                <a:ea typeface="+mn-ea"/>
              </a:defRPr>
            </a:lvl1pPr>
          </a:lstStyle>
          <a:p>
            <a:pPr>
              <a:defRPr/>
            </a:pPr>
            <a:endParaRPr lang="zh-CN" altLang="en-US" dirty="0"/>
          </a:p>
        </p:txBody>
      </p:sp>
      <p:sp>
        <p:nvSpPr>
          <p:cNvPr id="9" name="页脚占位符 4"/>
          <p:cNvSpPr>
            <a:spLocks noGrp="1"/>
          </p:cNvSpPr>
          <p:nvPr>
            <p:ph type="ftr" sz="quarter" idx="11"/>
          </p:nvPr>
        </p:nvSpPr>
        <p:spPr>
          <a:xfrm>
            <a:off x="3295055" y="6703614"/>
            <a:ext cx="3053954" cy="386187"/>
          </a:xfrm>
          <a:prstGeom prst="rect">
            <a:avLst/>
          </a:prstGeom>
        </p:spPr>
        <p:txBody>
          <a:bodyPr lIns="91323" tIns="45662" rIns="91323" bIns="45662"/>
          <a:lstStyle>
            <a:lvl1pPr eaLnBrk="1" fontAlgn="auto" hangingPunct="1">
              <a:spcBef>
                <a:spcPts val="0"/>
              </a:spcBef>
              <a:spcAft>
                <a:spcPts val="0"/>
              </a:spcAft>
              <a:defRPr>
                <a:latin typeface="+mn-lt"/>
                <a:ea typeface="+mn-ea"/>
              </a:defRPr>
            </a:lvl1pPr>
          </a:lstStyle>
          <a:p>
            <a:pPr>
              <a:defRPr/>
            </a:pPr>
            <a:endParaRPr lang="zh-CN" altLang="en-US"/>
          </a:p>
        </p:txBody>
      </p:sp>
      <p:sp>
        <p:nvSpPr>
          <p:cNvPr id="10" name="灯片编号占位符 5"/>
          <p:cNvSpPr>
            <a:spLocks noGrp="1"/>
          </p:cNvSpPr>
          <p:nvPr>
            <p:ph type="sldNum" sz="quarter" idx="12"/>
          </p:nvPr>
        </p:nvSpPr>
        <p:spPr>
          <a:xfrm>
            <a:off x="6911587" y="6703614"/>
            <a:ext cx="2250281" cy="386187"/>
          </a:xfrm>
          <a:prstGeom prst="rect">
            <a:avLst/>
          </a:prstGeom>
        </p:spPr>
        <p:txBody>
          <a:bodyPr vert="horz" wrap="square" lIns="91323" tIns="45662" rIns="91323" bIns="45662" numCol="1" anchor="t" anchorCtr="0" compatLnSpc="1">
            <a:prstTxWarp prst="textNoShape">
              <a:avLst/>
            </a:prstTxWarp>
          </a:bodyPr>
          <a:lstStyle>
            <a:lvl1pPr eaLnBrk="1" hangingPunct="1">
              <a:defRPr smtClean="0"/>
            </a:lvl1pPr>
          </a:lstStyle>
          <a:p>
            <a:pPr>
              <a:defRPr/>
            </a:pPr>
            <a:fld id="{148832C0-D7CE-468C-B3F0-13E21A988943}" type="slidenum">
              <a:rPr lang="zh-CN" altLang="en-US"/>
              <a:pPr>
                <a:defRPr/>
              </a:pPr>
              <a:t>‹#›</a:t>
            </a:fld>
            <a:endParaRPr lang="zh-CN" altLang="en-US"/>
          </a:p>
        </p:txBody>
      </p:sp>
    </p:spTree>
    <p:extLst>
      <p:ext uri="{BB962C8B-B14F-4D97-AF65-F5344CB8AC3E}">
        <p14:creationId xmlns:p14="http://schemas.microsoft.com/office/powerpoint/2010/main" val="1503100576"/>
      </p:ext>
    </p:extLst>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1213882" y="226027"/>
            <a:ext cx="8230940" cy="6241509"/>
          </a:xfrm>
        </p:spPr>
        <p:txBody>
          <a:bodyPr lIns="91323" tIns="45662" rIns="91323" bIns="45662"/>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Rectangle 11"/>
          <p:cNvSpPr>
            <a:spLocks noGrp="1" noChangeArrowheads="1"/>
          </p:cNvSpPr>
          <p:nvPr>
            <p:ph type="dt" sz="half" idx="10"/>
          </p:nvPr>
        </p:nvSpPr>
        <p:spPr>
          <a:ln/>
        </p:spPr>
        <p:txBody>
          <a:bodyPr lIns="91323" tIns="45662" rIns="91323" bIns="45662"/>
          <a:lstStyle>
            <a:lvl1pPr>
              <a:defRPr/>
            </a:lvl1pPr>
          </a:lstStyle>
          <a:p>
            <a:pPr>
              <a:defRPr/>
            </a:pPr>
            <a:endParaRPr lang="en-US" altLang="zh-CN" dirty="0">
              <a:solidFill>
                <a:srgbClr val="000000"/>
              </a:solidFill>
            </a:endParaRPr>
          </a:p>
        </p:txBody>
      </p:sp>
      <p:sp>
        <p:nvSpPr>
          <p:cNvPr id="4" name="Rectangle 12"/>
          <p:cNvSpPr>
            <a:spLocks noGrp="1" noChangeArrowheads="1"/>
          </p:cNvSpPr>
          <p:nvPr>
            <p:ph type="ftr" sz="quarter" idx="11"/>
          </p:nvPr>
        </p:nvSpPr>
        <p:spPr>
          <a:ln/>
        </p:spPr>
        <p:txBody>
          <a:bodyPr lIns="91323" tIns="45662" rIns="91323" bIns="45662"/>
          <a:lstStyle>
            <a:lvl1pPr>
              <a:defRPr/>
            </a:lvl1pPr>
          </a:lstStyle>
          <a:p>
            <a:pPr>
              <a:defRPr/>
            </a:pPr>
            <a:endParaRPr lang="en-US" altLang="zh-CN" dirty="0">
              <a:solidFill>
                <a:srgbClr val="000000"/>
              </a:solidFill>
            </a:endParaRPr>
          </a:p>
        </p:txBody>
      </p:sp>
      <p:sp>
        <p:nvSpPr>
          <p:cNvPr id="5" name="Rectangle 13"/>
          <p:cNvSpPr>
            <a:spLocks noGrp="1" noChangeArrowheads="1"/>
          </p:cNvSpPr>
          <p:nvPr>
            <p:ph type="sldNum" sz="quarter" idx="12"/>
          </p:nvPr>
        </p:nvSpPr>
        <p:spPr>
          <a:ln/>
        </p:spPr>
        <p:txBody>
          <a:bodyPr lIns="91323" tIns="45662" rIns="91323" bIns="45662"/>
          <a:lstStyle>
            <a:lvl1pPr>
              <a:defRPr/>
            </a:lvl1pPr>
          </a:lstStyle>
          <a:p>
            <a:pPr>
              <a:defRPr/>
            </a:pPr>
            <a:fld id="{04328484-A0CA-4F34-A93E-ACA05FB6D4C8}" type="slidenum">
              <a:rPr lang="zh-CN" altLang="en-US">
                <a:solidFill>
                  <a:srgbClr val="000000"/>
                </a:solidFill>
              </a:rPr>
              <a:pPr>
                <a:defRPr/>
              </a:pPr>
              <a:t>‹#›</a:t>
            </a:fld>
            <a:endParaRPr lang="en-US" altLang="zh-CN" dirty="0">
              <a:solidFill>
                <a:srgbClr val="000000"/>
              </a:solidFill>
            </a:endParaRPr>
          </a:p>
        </p:txBody>
      </p:sp>
    </p:spTree>
    <p:extLst>
      <p:ext uri="{BB962C8B-B14F-4D97-AF65-F5344CB8AC3E}">
        <p14:creationId xmlns:p14="http://schemas.microsoft.com/office/powerpoint/2010/main" val="2736588612"/>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5_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446617" y="4098502"/>
            <a:ext cx="6750844" cy="1848344"/>
          </a:xfrm>
          <a:prstGeom prst="rect">
            <a:avLst/>
          </a:prstGeom>
        </p:spPr>
        <p:txBody>
          <a:bodyPr lIns="91323" tIns="45662" rIns="91323" bIns="45662"/>
          <a:lstStyle>
            <a:lvl1pPr marL="0" indent="0" algn="ctr">
              <a:buNone/>
              <a:defRPr>
                <a:solidFill>
                  <a:schemeClr val="tx1">
                    <a:tint val="75000"/>
                  </a:schemeClr>
                </a:solidFill>
              </a:defRPr>
            </a:lvl1pPr>
            <a:lvl2pPr marL="481537" indent="0" algn="ctr">
              <a:buNone/>
              <a:defRPr>
                <a:solidFill>
                  <a:schemeClr val="tx1">
                    <a:tint val="75000"/>
                  </a:schemeClr>
                </a:solidFill>
              </a:defRPr>
            </a:lvl2pPr>
            <a:lvl3pPr marL="963075" indent="0" algn="ctr">
              <a:buNone/>
              <a:defRPr>
                <a:solidFill>
                  <a:schemeClr val="tx1">
                    <a:tint val="75000"/>
                  </a:schemeClr>
                </a:solidFill>
              </a:defRPr>
            </a:lvl3pPr>
            <a:lvl4pPr marL="1444607" indent="0" algn="ctr">
              <a:buNone/>
              <a:defRPr>
                <a:solidFill>
                  <a:schemeClr val="tx1">
                    <a:tint val="75000"/>
                  </a:schemeClr>
                </a:solidFill>
              </a:defRPr>
            </a:lvl4pPr>
            <a:lvl5pPr marL="1926148" indent="0" algn="ctr">
              <a:buNone/>
              <a:defRPr>
                <a:solidFill>
                  <a:schemeClr val="tx1">
                    <a:tint val="75000"/>
                  </a:schemeClr>
                </a:solidFill>
              </a:defRPr>
            </a:lvl5pPr>
            <a:lvl6pPr marL="2407682" indent="0" algn="ctr">
              <a:buNone/>
              <a:defRPr>
                <a:solidFill>
                  <a:schemeClr val="tx1">
                    <a:tint val="75000"/>
                  </a:schemeClr>
                </a:solidFill>
              </a:defRPr>
            </a:lvl6pPr>
            <a:lvl7pPr marL="2889220" indent="0" algn="ctr">
              <a:buNone/>
              <a:defRPr>
                <a:solidFill>
                  <a:schemeClr val="tx1">
                    <a:tint val="75000"/>
                  </a:schemeClr>
                </a:solidFill>
              </a:defRPr>
            </a:lvl7pPr>
            <a:lvl8pPr marL="3370757" indent="0" algn="ctr">
              <a:buNone/>
              <a:defRPr>
                <a:solidFill>
                  <a:schemeClr val="tx1">
                    <a:tint val="75000"/>
                  </a:schemeClr>
                </a:solidFill>
              </a:defRPr>
            </a:lvl8pPr>
            <a:lvl9pPr marL="3852296" indent="0" algn="ctr">
              <a:buNone/>
              <a:defRPr>
                <a:solidFill>
                  <a:schemeClr val="tx1">
                    <a:tint val="75000"/>
                  </a:schemeClr>
                </a:solidFill>
              </a:defRPr>
            </a:lvl9pPr>
          </a:lstStyle>
          <a:p>
            <a:r>
              <a:rPr lang="zh-CN" altLang="en-US"/>
              <a:t>单击此处编辑母版副标题样式</a:t>
            </a:r>
          </a:p>
        </p:txBody>
      </p:sp>
      <p:sp>
        <p:nvSpPr>
          <p:cNvPr id="8" name="日期占位符 3"/>
          <p:cNvSpPr>
            <a:spLocks noGrp="1"/>
          </p:cNvSpPr>
          <p:nvPr>
            <p:ph type="dt" sz="half" idx="10"/>
          </p:nvPr>
        </p:nvSpPr>
        <p:spPr>
          <a:xfrm>
            <a:off x="482212" y="6703614"/>
            <a:ext cx="2250281" cy="386187"/>
          </a:xfrm>
          <a:prstGeom prst="rect">
            <a:avLst/>
          </a:prstGeom>
        </p:spPr>
        <p:txBody>
          <a:bodyPr lIns="91323" tIns="45662" rIns="91323" bIns="45662"/>
          <a:lstStyle>
            <a:lvl1pPr eaLnBrk="1" fontAlgn="auto" hangingPunct="1">
              <a:spcBef>
                <a:spcPts val="0"/>
              </a:spcBef>
              <a:spcAft>
                <a:spcPts val="0"/>
              </a:spcAft>
              <a:defRPr>
                <a:latin typeface="+mn-lt"/>
                <a:ea typeface="+mn-ea"/>
              </a:defRPr>
            </a:lvl1pPr>
          </a:lstStyle>
          <a:p>
            <a:pPr>
              <a:defRPr/>
            </a:pPr>
            <a:endParaRPr lang="zh-CN" altLang="en-US" dirty="0">
              <a:solidFill>
                <a:srgbClr val="000000"/>
              </a:solidFill>
            </a:endParaRPr>
          </a:p>
        </p:txBody>
      </p:sp>
      <p:sp>
        <p:nvSpPr>
          <p:cNvPr id="9" name="页脚占位符 4"/>
          <p:cNvSpPr>
            <a:spLocks noGrp="1"/>
          </p:cNvSpPr>
          <p:nvPr>
            <p:ph type="ftr" sz="quarter" idx="11"/>
          </p:nvPr>
        </p:nvSpPr>
        <p:spPr>
          <a:xfrm>
            <a:off x="3295055" y="6703614"/>
            <a:ext cx="3053954" cy="386187"/>
          </a:xfrm>
          <a:prstGeom prst="rect">
            <a:avLst/>
          </a:prstGeom>
        </p:spPr>
        <p:txBody>
          <a:bodyPr lIns="91323" tIns="45662" rIns="91323" bIns="45662"/>
          <a:lstStyle>
            <a:lvl1pPr eaLnBrk="1" fontAlgn="auto" hangingPunct="1">
              <a:spcBef>
                <a:spcPts val="0"/>
              </a:spcBef>
              <a:spcAft>
                <a:spcPts val="0"/>
              </a:spcAft>
              <a:defRPr>
                <a:latin typeface="+mn-lt"/>
                <a:ea typeface="+mn-ea"/>
              </a:defRPr>
            </a:lvl1pPr>
          </a:lstStyle>
          <a:p>
            <a:pPr>
              <a:defRPr/>
            </a:pPr>
            <a:endParaRPr lang="zh-CN" altLang="en-US">
              <a:solidFill>
                <a:srgbClr val="000000"/>
              </a:solidFill>
            </a:endParaRPr>
          </a:p>
        </p:txBody>
      </p:sp>
      <p:sp>
        <p:nvSpPr>
          <p:cNvPr id="10" name="灯片编号占位符 5"/>
          <p:cNvSpPr>
            <a:spLocks noGrp="1"/>
          </p:cNvSpPr>
          <p:nvPr>
            <p:ph type="sldNum" sz="quarter" idx="12"/>
          </p:nvPr>
        </p:nvSpPr>
        <p:spPr>
          <a:xfrm>
            <a:off x="6911587" y="6703614"/>
            <a:ext cx="2250281" cy="386187"/>
          </a:xfrm>
          <a:prstGeom prst="rect">
            <a:avLst/>
          </a:prstGeom>
        </p:spPr>
        <p:txBody>
          <a:bodyPr vert="horz" wrap="square" lIns="91323" tIns="45662" rIns="91323" bIns="45662" numCol="1" anchor="t" anchorCtr="0" compatLnSpc="1">
            <a:prstTxWarp prst="textNoShape">
              <a:avLst/>
            </a:prstTxWarp>
          </a:bodyPr>
          <a:lstStyle>
            <a:lvl1pPr eaLnBrk="1" hangingPunct="1">
              <a:defRPr smtClean="0"/>
            </a:lvl1pPr>
          </a:lstStyle>
          <a:p>
            <a:pPr>
              <a:defRPr/>
            </a:pPr>
            <a:fld id="{148832C0-D7CE-468C-B3F0-13E21A988943}" type="slidenum">
              <a:rPr lang="zh-CN" altLang="en-US">
                <a:solidFill>
                  <a:srgbClr val="000000"/>
                </a:solidFill>
              </a:rPr>
              <a:pPr>
                <a:defRPr/>
              </a:pPr>
              <a:t>‹#›</a:t>
            </a:fld>
            <a:endParaRPr lang="zh-CN" altLang="en-US">
              <a:solidFill>
                <a:srgbClr val="000000"/>
              </a:solidFill>
            </a:endParaRPr>
          </a:p>
        </p:txBody>
      </p:sp>
    </p:spTree>
    <p:extLst>
      <p:ext uri="{BB962C8B-B14F-4D97-AF65-F5344CB8AC3E}">
        <p14:creationId xmlns:p14="http://schemas.microsoft.com/office/powerpoint/2010/main" val="1598083161"/>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3278" y="6704043"/>
            <a:ext cx="2169587" cy="384175"/>
          </a:xfrm>
          <a:prstGeom prst="rect">
            <a:avLst/>
          </a:prstGeom>
        </p:spPr>
        <p:txBody>
          <a:bodyPr lIns="91255" tIns="45624" rIns="91255" bIns="45624"/>
          <a:lstStyle>
            <a:lvl1pPr defTabSz="962483" fontAlgn="base">
              <a:spcBef>
                <a:spcPct val="0"/>
              </a:spcBef>
              <a:spcAft>
                <a:spcPct val="0"/>
              </a:spcAft>
              <a:defRPr/>
            </a:lvl1pPr>
          </a:lstStyle>
          <a:p>
            <a:endParaRPr lang="zh-CN" altLang="en-US" sz="2000" dirty="0">
              <a:solidFill>
                <a:srgbClr val="000000"/>
              </a:solidFill>
            </a:endParaRPr>
          </a:p>
        </p:txBody>
      </p:sp>
      <p:sp>
        <p:nvSpPr>
          <p:cNvPr id="3" name="页脚占位符 2"/>
          <p:cNvSpPr>
            <a:spLocks noGrp="1"/>
          </p:cNvSpPr>
          <p:nvPr>
            <p:ph type="ftr" sz="quarter" idx="11"/>
          </p:nvPr>
        </p:nvSpPr>
        <p:spPr>
          <a:xfrm>
            <a:off x="3194854" y="6704043"/>
            <a:ext cx="3254380" cy="384175"/>
          </a:xfrm>
          <a:prstGeom prst="rect">
            <a:avLst/>
          </a:prstGeom>
        </p:spPr>
        <p:txBody>
          <a:bodyPr lIns="91255" tIns="45624" rIns="91255" bIns="45624"/>
          <a:lstStyle>
            <a:lvl1pPr defTabSz="962483" fontAlgn="base">
              <a:spcBef>
                <a:spcPct val="0"/>
              </a:spcBef>
              <a:spcAft>
                <a:spcPct val="0"/>
              </a:spcAft>
              <a:defRPr/>
            </a:lvl1pPr>
          </a:lstStyle>
          <a:p>
            <a:endParaRPr lang="zh-CN" altLang="en-US" sz="2000" dirty="0">
              <a:solidFill>
                <a:srgbClr val="000000"/>
              </a:solidFill>
            </a:endParaRPr>
          </a:p>
        </p:txBody>
      </p:sp>
    </p:spTree>
    <p:extLst>
      <p:ext uri="{BB962C8B-B14F-4D97-AF65-F5344CB8AC3E}">
        <p14:creationId xmlns:p14="http://schemas.microsoft.com/office/powerpoint/2010/main" val="1897153978"/>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7266535"/>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13383" y="4299810"/>
            <a:ext cx="8219219" cy="1541960"/>
          </a:xfrm>
          <a:prstGeom prst="rect">
            <a:avLst/>
          </a:prstGeom>
        </p:spPr>
        <p:txBody>
          <a:bodyPr lIns="114572" tIns="57284" rIns="114572" bIns="57284"/>
          <a:lstStyle/>
          <a:p>
            <a:r>
              <a:rPr lang="zh-CN" altLang="en-US"/>
              <a:t>单击此处编辑母版标题样式</a:t>
            </a:r>
          </a:p>
        </p:txBody>
      </p:sp>
      <p:sp>
        <p:nvSpPr>
          <p:cNvPr id="3" name="内容占位符 2"/>
          <p:cNvSpPr>
            <a:spLocks noGrp="1"/>
          </p:cNvSpPr>
          <p:nvPr>
            <p:ph idx="1"/>
          </p:nvPr>
        </p:nvSpPr>
        <p:spPr>
          <a:xfrm>
            <a:off x="1247366" y="2127940"/>
            <a:ext cx="8197454" cy="4339590"/>
          </a:xfrm>
          <a:prstGeom prst="rect">
            <a:avLst/>
          </a:prstGeom>
        </p:spPr>
        <p:txBody>
          <a:bodyPr lIns="114572" tIns="57284" rIns="114572" bIns="57284"/>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p:cNvSpPr>
            <a:spLocks noGrp="1" noChangeArrowheads="1"/>
          </p:cNvSpPr>
          <p:nvPr>
            <p:ph type="dt" sz="half" idx="10"/>
          </p:nvPr>
        </p:nvSpPr>
        <p:spPr>
          <a:xfrm>
            <a:off x="1225600" y="6584729"/>
            <a:ext cx="2009180" cy="482177"/>
          </a:xfrm>
          <a:prstGeom prst="rect">
            <a:avLst/>
          </a:prstGeom>
          <a:ln/>
        </p:spPr>
        <p:txBody>
          <a:bodyPr lIns="114572" tIns="57284" rIns="114572" bIns="57284"/>
          <a:lstStyle>
            <a:lvl1pPr defTabSz="962483" fontAlgn="base">
              <a:spcBef>
                <a:spcPct val="0"/>
              </a:spcBef>
              <a:spcAft>
                <a:spcPct val="0"/>
              </a:spcAft>
              <a:defRPr/>
            </a:lvl1pPr>
          </a:lstStyle>
          <a:p>
            <a:pPr>
              <a:defRPr/>
            </a:pPr>
            <a:endParaRPr lang="en-US" altLang="zh-CN" sz="2000" dirty="0">
              <a:solidFill>
                <a:srgbClr val="000000"/>
              </a:solidFill>
            </a:endParaRPr>
          </a:p>
        </p:txBody>
      </p:sp>
      <p:sp>
        <p:nvSpPr>
          <p:cNvPr id="5" name="Rectangle 12"/>
          <p:cNvSpPr>
            <a:spLocks noGrp="1" noChangeArrowheads="1"/>
          </p:cNvSpPr>
          <p:nvPr>
            <p:ph type="ftr" sz="quarter" idx="11"/>
          </p:nvPr>
        </p:nvSpPr>
        <p:spPr>
          <a:xfrm>
            <a:off x="3857625" y="6584729"/>
            <a:ext cx="3053954" cy="482177"/>
          </a:xfrm>
          <a:prstGeom prst="rect">
            <a:avLst/>
          </a:prstGeom>
          <a:ln/>
        </p:spPr>
        <p:txBody>
          <a:bodyPr lIns="114572" tIns="57284" rIns="114572" bIns="57284"/>
          <a:lstStyle>
            <a:lvl1pPr defTabSz="962483" fontAlgn="base">
              <a:spcBef>
                <a:spcPct val="0"/>
              </a:spcBef>
              <a:spcAft>
                <a:spcPct val="0"/>
              </a:spcAft>
              <a:defRPr/>
            </a:lvl1pPr>
          </a:lstStyle>
          <a:p>
            <a:pPr>
              <a:defRPr/>
            </a:pPr>
            <a:endParaRPr lang="en-US" altLang="zh-CN" sz="2000" dirty="0">
              <a:solidFill>
                <a:srgbClr val="000000"/>
              </a:solidFill>
            </a:endParaRPr>
          </a:p>
        </p:txBody>
      </p:sp>
      <p:sp>
        <p:nvSpPr>
          <p:cNvPr id="6" name="Rectangle 13"/>
          <p:cNvSpPr>
            <a:spLocks noGrp="1" noChangeArrowheads="1"/>
          </p:cNvSpPr>
          <p:nvPr>
            <p:ph type="sldNum" sz="quarter" idx="12"/>
          </p:nvPr>
        </p:nvSpPr>
        <p:spPr>
          <a:xfrm>
            <a:off x="7427268" y="6584729"/>
            <a:ext cx="2009180" cy="482177"/>
          </a:xfrm>
          <a:prstGeom prst="rect">
            <a:avLst/>
          </a:prstGeom>
          <a:ln/>
        </p:spPr>
        <p:txBody>
          <a:bodyPr lIns="114572" tIns="57284" rIns="114572" bIns="57284"/>
          <a:lstStyle>
            <a:lvl1pPr defTabSz="962483" fontAlgn="base">
              <a:spcBef>
                <a:spcPct val="0"/>
              </a:spcBef>
              <a:spcAft>
                <a:spcPct val="0"/>
              </a:spcAft>
              <a:defRPr/>
            </a:lvl1pPr>
          </a:lstStyle>
          <a:p>
            <a:pPr>
              <a:defRPr/>
            </a:pPr>
            <a:fld id="{38718D46-E7CE-4F30-B9E5-930B15E5E580}" type="slidenum">
              <a:rPr lang="zh-CN" altLang="en-US" sz="2000" smtClean="0">
                <a:solidFill>
                  <a:srgbClr val="000000"/>
                </a:solidFill>
              </a:rPr>
              <a:pPr>
                <a:defRPr/>
              </a:pPr>
              <a:t>‹#›</a:t>
            </a:fld>
            <a:endParaRPr lang="en-US" altLang="zh-CN" sz="2000" dirty="0">
              <a:solidFill>
                <a:srgbClr val="000000"/>
              </a:solidFill>
            </a:endParaRPr>
          </a:p>
        </p:txBody>
      </p:sp>
    </p:spTree>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1213880" y="226033"/>
            <a:ext cx="8219219" cy="1541960"/>
          </a:xfrm>
          <a:prstGeom prst="rect">
            <a:avLst/>
          </a:prstGeom>
        </p:spPr>
        <p:txBody>
          <a:bodyPr lIns="114572" tIns="57284" rIns="114572" bIns="57284"/>
          <a:lstStyle/>
          <a:p>
            <a:r>
              <a:rPr lang="zh-CN" altLang="en-US"/>
              <a:t>单击此处编辑母版标题样式</a:t>
            </a:r>
          </a:p>
        </p:txBody>
      </p:sp>
      <p:sp>
        <p:nvSpPr>
          <p:cNvPr id="3" name="表格占位符 2"/>
          <p:cNvSpPr>
            <a:spLocks noGrp="1"/>
          </p:cNvSpPr>
          <p:nvPr>
            <p:ph type="tbl" idx="1"/>
          </p:nvPr>
        </p:nvSpPr>
        <p:spPr>
          <a:xfrm>
            <a:off x="1247366" y="2127940"/>
            <a:ext cx="8197454" cy="4339590"/>
          </a:xfrm>
          <a:prstGeom prst="rect">
            <a:avLst/>
          </a:prstGeom>
        </p:spPr>
        <p:txBody>
          <a:bodyPr lIns="114572" tIns="57284" rIns="114572" bIns="57284"/>
          <a:lstStyle/>
          <a:p>
            <a:pPr lvl="0"/>
            <a:endParaRPr lang="zh-CN" altLang="en-US" noProof="0"/>
          </a:p>
        </p:txBody>
      </p:sp>
      <p:sp>
        <p:nvSpPr>
          <p:cNvPr id="4" name="Rectangle 11"/>
          <p:cNvSpPr>
            <a:spLocks noGrp="1" noChangeArrowheads="1"/>
          </p:cNvSpPr>
          <p:nvPr>
            <p:ph type="dt" sz="half" idx="10"/>
          </p:nvPr>
        </p:nvSpPr>
        <p:spPr>
          <a:xfrm>
            <a:off x="1225600" y="6584729"/>
            <a:ext cx="2009180" cy="482177"/>
          </a:xfrm>
          <a:prstGeom prst="rect">
            <a:avLst/>
          </a:prstGeom>
          <a:ln/>
        </p:spPr>
        <p:txBody>
          <a:bodyPr lIns="114572" tIns="57284" rIns="114572" bIns="57284"/>
          <a:lstStyle>
            <a:lvl1pPr defTabSz="962483" fontAlgn="base">
              <a:spcBef>
                <a:spcPct val="0"/>
              </a:spcBef>
              <a:spcAft>
                <a:spcPct val="0"/>
              </a:spcAft>
              <a:defRPr/>
            </a:lvl1pPr>
          </a:lstStyle>
          <a:p>
            <a:pPr>
              <a:defRPr/>
            </a:pPr>
            <a:endParaRPr lang="en-US" altLang="zh-CN" sz="2000" dirty="0">
              <a:solidFill>
                <a:srgbClr val="000000"/>
              </a:solidFill>
            </a:endParaRPr>
          </a:p>
        </p:txBody>
      </p:sp>
      <p:sp>
        <p:nvSpPr>
          <p:cNvPr id="5" name="Rectangle 12"/>
          <p:cNvSpPr>
            <a:spLocks noGrp="1" noChangeArrowheads="1"/>
          </p:cNvSpPr>
          <p:nvPr>
            <p:ph type="ftr" sz="quarter" idx="11"/>
          </p:nvPr>
        </p:nvSpPr>
        <p:spPr>
          <a:xfrm>
            <a:off x="3857625" y="6584729"/>
            <a:ext cx="3053954" cy="482177"/>
          </a:xfrm>
          <a:prstGeom prst="rect">
            <a:avLst/>
          </a:prstGeom>
          <a:ln/>
        </p:spPr>
        <p:txBody>
          <a:bodyPr lIns="114572" tIns="57284" rIns="114572" bIns="57284"/>
          <a:lstStyle>
            <a:lvl1pPr defTabSz="962483" fontAlgn="base">
              <a:spcBef>
                <a:spcPct val="0"/>
              </a:spcBef>
              <a:spcAft>
                <a:spcPct val="0"/>
              </a:spcAft>
              <a:defRPr/>
            </a:lvl1pPr>
          </a:lstStyle>
          <a:p>
            <a:pPr>
              <a:defRPr/>
            </a:pPr>
            <a:endParaRPr lang="en-US" altLang="zh-CN" sz="2000" dirty="0">
              <a:solidFill>
                <a:srgbClr val="000000"/>
              </a:solidFill>
            </a:endParaRPr>
          </a:p>
        </p:txBody>
      </p:sp>
      <p:sp>
        <p:nvSpPr>
          <p:cNvPr id="6" name="Rectangle 13"/>
          <p:cNvSpPr>
            <a:spLocks noGrp="1" noChangeArrowheads="1"/>
          </p:cNvSpPr>
          <p:nvPr>
            <p:ph type="sldNum" sz="quarter" idx="12"/>
          </p:nvPr>
        </p:nvSpPr>
        <p:spPr>
          <a:xfrm>
            <a:off x="7427268" y="6584729"/>
            <a:ext cx="2009180" cy="482177"/>
          </a:xfrm>
          <a:prstGeom prst="rect">
            <a:avLst/>
          </a:prstGeom>
          <a:ln/>
        </p:spPr>
        <p:txBody>
          <a:bodyPr lIns="114572" tIns="57284" rIns="114572" bIns="57284"/>
          <a:lstStyle>
            <a:lvl1pPr defTabSz="962483" fontAlgn="base">
              <a:spcBef>
                <a:spcPct val="0"/>
              </a:spcBef>
              <a:spcAft>
                <a:spcPct val="0"/>
              </a:spcAft>
              <a:defRPr/>
            </a:lvl1pPr>
          </a:lstStyle>
          <a:p>
            <a:pPr>
              <a:defRPr/>
            </a:pPr>
            <a:fld id="{D65F9C54-60E2-47FA-8EAD-9331BDD895B1}" type="slidenum">
              <a:rPr lang="zh-CN" altLang="en-US" sz="2000" smtClean="0">
                <a:solidFill>
                  <a:srgbClr val="000000"/>
                </a:solidFill>
              </a:rPr>
              <a:pPr>
                <a:defRPr/>
              </a:pPr>
              <a:t>‹#›</a:t>
            </a:fld>
            <a:endParaRPr lang="en-US" altLang="zh-CN" sz="2000" dirty="0">
              <a:solidFill>
                <a:srgbClr val="000000"/>
              </a:solidFill>
            </a:endParaRPr>
          </a:p>
        </p:txBody>
      </p:sp>
    </p:spTree>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5_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446617" y="4098502"/>
            <a:ext cx="6750844" cy="1848344"/>
          </a:xfrm>
          <a:prstGeom prst="rect">
            <a:avLst/>
          </a:prstGeom>
        </p:spPr>
        <p:txBody>
          <a:bodyPr lIns="91255" tIns="45624" rIns="91255" bIns="45624"/>
          <a:lstStyle>
            <a:lvl1pPr marL="0" indent="0" algn="ctr">
              <a:buNone/>
              <a:defRPr>
                <a:solidFill>
                  <a:schemeClr val="tx1">
                    <a:tint val="75000"/>
                  </a:schemeClr>
                </a:solidFill>
              </a:defRPr>
            </a:lvl1pPr>
            <a:lvl2pPr marL="481177" indent="0" algn="ctr">
              <a:buNone/>
              <a:defRPr>
                <a:solidFill>
                  <a:schemeClr val="tx1">
                    <a:tint val="75000"/>
                  </a:schemeClr>
                </a:solidFill>
              </a:defRPr>
            </a:lvl2pPr>
            <a:lvl3pPr marL="962353" indent="0" algn="ctr">
              <a:buNone/>
              <a:defRPr>
                <a:solidFill>
                  <a:schemeClr val="tx1">
                    <a:tint val="75000"/>
                  </a:schemeClr>
                </a:solidFill>
              </a:defRPr>
            </a:lvl3pPr>
            <a:lvl4pPr marL="1443524" indent="0" algn="ctr">
              <a:buNone/>
              <a:defRPr>
                <a:solidFill>
                  <a:schemeClr val="tx1">
                    <a:tint val="75000"/>
                  </a:schemeClr>
                </a:solidFill>
              </a:defRPr>
            </a:lvl4pPr>
            <a:lvl5pPr marL="1924701" indent="0" algn="ctr">
              <a:buNone/>
              <a:defRPr>
                <a:solidFill>
                  <a:schemeClr val="tx1">
                    <a:tint val="75000"/>
                  </a:schemeClr>
                </a:solidFill>
              </a:defRPr>
            </a:lvl5pPr>
            <a:lvl6pPr marL="2405879" indent="0" algn="ctr">
              <a:buNone/>
              <a:defRPr>
                <a:solidFill>
                  <a:schemeClr val="tx1">
                    <a:tint val="75000"/>
                  </a:schemeClr>
                </a:solidFill>
              </a:defRPr>
            </a:lvl6pPr>
            <a:lvl7pPr marL="2887058" indent="0" algn="ctr">
              <a:buNone/>
              <a:defRPr>
                <a:solidFill>
                  <a:schemeClr val="tx1">
                    <a:tint val="75000"/>
                  </a:schemeClr>
                </a:solidFill>
              </a:defRPr>
            </a:lvl7pPr>
            <a:lvl8pPr marL="3368226" indent="0" algn="ctr">
              <a:buNone/>
              <a:defRPr>
                <a:solidFill>
                  <a:schemeClr val="tx1">
                    <a:tint val="75000"/>
                  </a:schemeClr>
                </a:solidFill>
              </a:defRPr>
            </a:lvl8pPr>
            <a:lvl9pPr marL="3849402" indent="0" algn="ctr">
              <a:buNone/>
              <a:defRPr>
                <a:solidFill>
                  <a:schemeClr val="tx1">
                    <a:tint val="75000"/>
                  </a:schemeClr>
                </a:solidFill>
              </a:defRPr>
            </a:lvl9pPr>
          </a:lstStyle>
          <a:p>
            <a:r>
              <a:rPr lang="zh-CN" altLang="en-US"/>
              <a:t>单击此处编辑母版副标题样式</a:t>
            </a:r>
          </a:p>
        </p:txBody>
      </p:sp>
      <p:sp>
        <p:nvSpPr>
          <p:cNvPr id="8" name="日期占位符 3"/>
          <p:cNvSpPr>
            <a:spLocks noGrp="1"/>
          </p:cNvSpPr>
          <p:nvPr>
            <p:ph type="dt" sz="half" idx="10"/>
          </p:nvPr>
        </p:nvSpPr>
        <p:spPr>
          <a:xfrm>
            <a:off x="482212" y="6703619"/>
            <a:ext cx="2250281" cy="386187"/>
          </a:xfrm>
          <a:prstGeom prst="rect">
            <a:avLst/>
          </a:prstGeom>
        </p:spPr>
        <p:txBody>
          <a:bodyPr lIns="91255" tIns="45624" rIns="91255" bIns="45624"/>
          <a:lstStyle>
            <a:lvl1pPr defTabSz="962483"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
        <p:nvSpPr>
          <p:cNvPr id="9" name="页脚占位符 4"/>
          <p:cNvSpPr>
            <a:spLocks noGrp="1"/>
          </p:cNvSpPr>
          <p:nvPr>
            <p:ph type="ftr" sz="quarter" idx="11"/>
          </p:nvPr>
        </p:nvSpPr>
        <p:spPr>
          <a:xfrm>
            <a:off x="3295055" y="6703619"/>
            <a:ext cx="3053954" cy="386187"/>
          </a:xfrm>
          <a:prstGeom prst="rect">
            <a:avLst/>
          </a:prstGeom>
        </p:spPr>
        <p:txBody>
          <a:bodyPr lIns="91255" tIns="45624" rIns="91255" bIns="45624"/>
          <a:lstStyle>
            <a:lvl1pPr defTabSz="962483" eaLnBrk="1" fontAlgn="auto" hangingPunct="1">
              <a:spcBef>
                <a:spcPts val="0"/>
              </a:spcBef>
              <a:spcAft>
                <a:spcPts val="0"/>
              </a:spcAft>
              <a:defRPr>
                <a:latin typeface="+mn-lt"/>
                <a:ea typeface="+mn-ea"/>
              </a:defRPr>
            </a:lvl1pPr>
          </a:lstStyle>
          <a:p>
            <a:pPr>
              <a:defRPr/>
            </a:pPr>
            <a:endParaRPr lang="zh-CN" altLang="en-US" sz="2000" dirty="0">
              <a:solidFill>
                <a:srgbClr val="000000"/>
              </a:solidFill>
            </a:endParaRPr>
          </a:p>
        </p:txBody>
      </p:sp>
      <p:sp>
        <p:nvSpPr>
          <p:cNvPr id="10" name="灯片编号占位符 5"/>
          <p:cNvSpPr>
            <a:spLocks noGrp="1"/>
          </p:cNvSpPr>
          <p:nvPr>
            <p:ph type="sldNum" sz="quarter" idx="12"/>
          </p:nvPr>
        </p:nvSpPr>
        <p:spPr>
          <a:xfrm>
            <a:off x="6911587" y="6703619"/>
            <a:ext cx="2250281" cy="386187"/>
          </a:xfrm>
          <a:prstGeom prst="rect">
            <a:avLst/>
          </a:prstGeom>
        </p:spPr>
        <p:txBody>
          <a:bodyPr vert="horz" wrap="square" lIns="91255" tIns="45624" rIns="91255" bIns="45624" numCol="1" anchor="t" anchorCtr="0" compatLnSpc="1">
            <a:prstTxWarp prst="textNoShape">
              <a:avLst/>
            </a:prstTxWarp>
          </a:bodyPr>
          <a:lstStyle>
            <a:lvl1pPr defTabSz="962483" eaLnBrk="1" fontAlgn="base" hangingPunct="1">
              <a:spcBef>
                <a:spcPct val="0"/>
              </a:spcBef>
              <a:spcAft>
                <a:spcPct val="0"/>
              </a:spcAft>
              <a:defRPr/>
            </a:lvl1pPr>
          </a:lstStyle>
          <a:p>
            <a:pPr>
              <a:defRPr/>
            </a:pPr>
            <a:fld id="{148832C0-D7CE-468C-B3F0-13E21A988943}" type="slidenum">
              <a:rPr lang="zh-CN" altLang="en-US" sz="2000" smtClean="0">
                <a:solidFill>
                  <a:srgbClr val="000000"/>
                </a:solidFill>
              </a:rPr>
              <a:pPr>
                <a:defRPr/>
              </a:pPr>
              <a:t>‹#›</a:t>
            </a:fld>
            <a:endParaRPr lang="zh-CN" altLang="en-US" sz="2000" dirty="0">
              <a:solidFill>
                <a:srgbClr val="000000"/>
              </a:solidFill>
            </a:endParaRPr>
          </a:p>
        </p:txBody>
      </p:sp>
    </p:spTree>
    <p:extLst>
      <p:ext uri="{BB962C8B-B14F-4D97-AF65-F5344CB8AC3E}">
        <p14:creationId xmlns:p14="http://schemas.microsoft.com/office/powerpoint/2010/main" val="1598083161"/>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723305" y="1183677"/>
            <a:ext cx="8197454"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205508" y="3798816"/>
            <a:ext cx="7233047"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5" name="Footer Placeholder 4"/>
          <p:cNvSpPr>
            <a:spLocks noGrp="1"/>
          </p:cNvSpPr>
          <p:nvPr>
            <p:ph type="ftr" sz="quarter" idx="11"/>
          </p:nvPr>
        </p:nvSpPr>
        <p:spPr/>
        <p:txBody>
          <a:bodyPr/>
          <a:lstStyle/>
          <a:p>
            <a:pPr fontAlgn="auto"/>
            <a:endParaRPr lang="zh-CN" altLang="en-US" strike="noStrike" noProof="1"/>
          </a:p>
        </p:txBody>
      </p:sp>
      <p:sp>
        <p:nvSpPr>
          <p:cNvPr id="6" name="Slide Number Placeholder 5"/>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700785441"/>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5" name="Footer Placeholder 4"/>
          <p:cNvSpPr>
            <a:spLocks noGrp="1"/>
          </p:cNvSpPr>
          <p:nvPr>
            <p:ph type="ftr" sz="quarter" idx="11"/>
          </p:nvPr>
        </p:nvSpPr>
        <p:spPr/>
        <p:txBody>
          <a:bodyPr/>
          <a:lstStyle/>
          <a:p>
            <a:pPr fontAlgn="auto"/>
            <a:endParaRPr lang="zh-CN" altLang="en-US" strike="noStrike" noProof="1"/>
          </a:p>
        </p:txBody>
      </p:sp>
      <p:sp>
        <p:nvSpPr>
          <p:cNvPr id="6" name="Slide Number Placeholder 5"/>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328081398"/>
      </p:ext>
    </p:extLst>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58007" y="1803142"/>
            <a:ext cx="8318004"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658007" y="4840185"/>
            <a:ext cx="8318004" cy="1582142"/>
          </a:xfrm>
        </p:spPr>
        <p:txBody>
          <a:bodyPr/>
          <a:lstStyle>
            <a:lvl1pPr marL="0" indent="0">
              <a:buNone/>
              <a:defRPr sz="2531">
                <a:solidFill>
                  <a:schemeClr val="tx1"/>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5" name="Footer Placeholder 4"/>
          <p:cNvSpPr>
            <a:spLocks noGrp="1"/>
          </p:cNvSpPr>
          <p:nvPr>
            <p:ph type="ftr" sz="quarter" idx="11"/>
          </p:nvPr>
        </p:nvSpPr>
        <p:spPr/>
        <p:txBody>
          <a:bodyPr/>
          <a:lstStyle/>
          <a:p>
            <a:pPr fontAlgn="auto"/>
            <a:endParaRPr lang="zh-CN" altLang="en-US" strike="noStrike" noProof="1"/>
          </a:p>
        </p:txBody>
      </p:sp>
      <p:sp>
        <p:nvSpPr>
          <p:cNvPr id="6" name="Slide Number Placeholder 5"/>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235393794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lIns="91323" tIns="45662" rIns="91323" bIns="45662"/>
          <a:lstStyle/>
          <a:p>
            <a:r>
              <a:rPr lang="zh-CN" altLang="en-US"/>
              <a:t>单击此处编辑母版标题样式</a:t>
            </a:r>
          </a:p>
        </p:txBody>
      </p:sp>
      <p:sp>
        <p:nvSpPr>
          <p:cNvPr id="3" name="内容占位符 2"/>
          <p:cNvSpPr>
            <a:spLocks noGrp="1"/>
          </p:cNvSpPr>
          <p:nvPr>
            <p:ph idx="1"/>
          </p:nvPr>
        </p:nvSpPr>
        <p:spPr/>
        <p:txBody>
          <a:bodyPr lIns="91323" tIns="45662" rIns="91323" bIns="45662"/>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p:cNvSpPr>
            <a:spLocks noGrp="1" noChangeArrowheads="1"/>
          </p:cNvSpPr>
          <p:nvPr>
            <p:ph type="dt" sz="half" idx="10"/>
          </p:nvPr>
        </p:nvSpPr>
        <p:spPr>
          <a:ln/>
        </p:spPr>
        <p:txBody>
          <a:bodyPr lIns="91323" tIns="45662" rIns="91323" bIns="45662"/>
          <a:lstStyle>
            <a:lvl1pPr>
              <a:defRPr/>
            </a:lvl1pPr>
          </a:lstStyle>
          <a:p>
            <a:pPr>
              <a:defRPr/>
            </a:pPr>
            <a:endParaRPr lang="en-US" altLang="zh-CN"/>
          </a:p>
        </p:txBody>
      </p:sp>
      <p:sp>
        <p:nvSpPr>
          <p:cNvPr id="5" name="Rectangle 12"/>
          <p:cNvSpPr>
            <a:spLocks noGrp="1" noChangeArrowheads="1"/>
          </p:cNvSpPr>
          <p:nvPr>
            <p:ph type="ftr" sz="quarter" idx="11"/>
          </p:nvPr>
        </p:nvSpPr>
        <p:spPr>
          <a:ln/>
        </p:spPr>
        <p:txBody>
          <a:bodyPr lIns="91323" tIns="45662" rIns="91323" bIns="45662"/>
          <a:lstStyle>
            <a:lvl1pPr>
              <a:defRPr/>
            </a:lvl1pPr>
          </a:lstStyle>
          <a:p>
            <a:pPr>
              <a:defRPr/>
            </a:pPr>
            <a:endParaRPr lang="en-US" altLang="zh-CN"/>
          </a:p>
        </p:txBody>
      </p:sp>
      <p:sp>
        <p:nvSpPr>
          <p:cNvPr id="6" name="Rectangle 13"/>
          <p:cNvSpPr>
            <a:spLocks noGrp="1" noChangeArrowheads="1"/>
          </p:cNvSpPr>
          <p:nvPr>
            <p:ph type="sldNum" sz="quarter" idx="12"/>
          </p:nvPr>
        </p:nvSpPr>
        <p:spPr>
          <a:xfrm>
            <a:off x="8559277" y="6568665"/>
            <a:ext cx="2169587" cy="384175"/>
          </a:xfrm>
          <a:prstGeom prst="rect">
            <a:avLst/>
          </a:prstGeom>
          <a:ln/>
        </p:spPr>
        <p:txBody>
          <a:bodyPr lIns="91323" tIns="45662" rIns="91323" bIns="45662"/>
          <a:lstStyle>
            <a:lvl1pPr>
              <a:defRPr/>
            </a:lvl1pPr>
          </a:lstStyle>
          <a:p>
            <a:pPr>
              <a:defRPr/>
            </a:pPr>
            <a:fld id="{B830390E-35F6-4BBE-824F-D5EF32A4B5F4}" type="slidenum">
              <a:rPr lang="zh-CN" altLang="en-US"/>
              <a:pPr>
                <a:defRPr/>
              </a:pPr>
              <a:t>‹#›</a:t>
            </a:fld>
            <a:endParaRPr lang="en-US" altLang="zh-CN"/>
          </a:p>
        </p:txBody>
      </p:sp>
    </p:spTree>
    <p:extLst>
      <p:ext uri="{BB962C8B-B14F-4D97-AF65-F5344CB8AC3E}">
        <p14:creationId xmlns:p14="http://schemas.microsoft.com/office/powerpoint/2010/main" val="2482650442"/>
      </p:ext>
    </p:extLst>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63029" y="1925358"/>
            <a:ext cx="4098727"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882307" y="1925358"/>
            <a:ext cx="4098727"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6" name="Footer Placeholder 5"/>
          <p:cNvSpPr>
            <a:spLocks noGrp="1"/>
          </p:cNvSpPr>
          <p:nvPr>
            <p:ph type="ftr" sz="quarter" idx="11"/>
          </p:nvPr>
        </p:nvSpPr>
        <p:spPr/>
        <p:txBody>
          <a:bodyPr/>
          <a:lstStyle/>
          <a:p>
            <a:pPr fontAlgn="auto"/>
            <a:endParaRPr lang="zh-CN" altLang="en-US" strike="noStrike" noProof="1"/>
          </a:p>
        </p:txBody>
      </p:sp>
      <p:sp>
        <p:nvSpPr>
          <p:cNvPr id="7" name="Slide Number Placeholder 6"/>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190661220"/>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64286" y="385073"/>
            <a:ext cx="8318004"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64287" y="1773004"/>
            <a:ext cx="4079890"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4" name="Content Placeholder 3"/>
          <p:cNvSpPr>
            <a:spLocks noGrp="1"/>
          </p:cNvSpPr>
          <p:nvPr>
            <p:ph sz="half" idx="2"/>
          </p:nvPr>
        </p:nvSpPr>
        <p:spPr>
          <a:xfrm>
            <a:off x="664287" y="2641926"/>
            <a:ext cx="4079890"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882307" y="1773004"/>
            <a:ext cx="409998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6" name="Content Placeholder 5"/>
          <p:cNvSpPr>
            <a:spLocks noGrp="1"/>
          </p:cNvSpPr>
          <p:nvPr>
            <p:ph sz="quarter" idx="4"/>
          </p:nvPr>
        </p:nvSpPr>
        <p:spPr>
          <a:xfrm>
            <a:off x="4882307" y="2641926"/>
            <a:ext cx="4099983"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8" name="Footer Placeholder 7"/>
          <p:cNvSpPr>
            <a:spLocks noGrp="1"/>
          </p:cNvSpPr>
          <p:nvPr>
            <p:ph type="ftr" sz="quarter" idx="11"/>
          </p:nvPr>
        </p:nvSpPr>
        <p:spPr/>
        <p:txBody>
          <a:bodyPr/>
          <a:lstStyle/>
          <a:p>
            <a:pPr fontAlgn="auto"/>
            <a:endParaRPr lang="zh-CN" altLang="en-US" strike="noStrike" noProof="1"/>
          </a:p>
        </p:txBody>
      </p:sp>
      <p:sp>
        <p:nvSpPr>
          <p:cNvPr id="9" name="Slide Number Placeholder 8"/>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916747471"/>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4" name="Footer Placeholder 3"/>
          <p:cNvSpPr>
            <a:spLocks noGrp="1"/>
          </p:cNvSpPr>
          <p:nvPr>
            <p:ph type="ftr" sz="quarter" idx="11"/>
          </p:nvPr>
        </p:nvSpPr>
        <p:spPr/>
        <p:txBody>
          <a:bodyPr/>
          <a:lstStyle/>
          <a:p>
            <a:pPr fontAlgn="auto"/>
            <a:endParaRPr lang="zh-CN" altLang="en-US" strike="noStrike" noProof="1"/>
          </a:p>
        </p:txBody>
      </p:sp>
      <p:sp>
        <p:nvSpPr>
          <p:cNvPr id="5" name="Slide Number Placeholder 4"/>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3814584332"/>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3" name="Footer Placeholder 2"/>
          <p:cNvSpPr>
            <a:spLocks noGrp="1"/>
          </p:cNvSpPr>
          <p:nvPr>
            <p:ph type="ftr" sz="quarter" idx="11"/>
          </p:nvPr>
        </p:nvSpPr>
        <p:spPr/>
        <p:txBody>
          <a:bodyPr/>
          <a:lstStyle/>
          <a:p>
            <a:pPr fontAlgn="auto"/>
            <a:endParaRPr lang="zh-CN" altLang="en-US" strike="noStrike" noProof="1"/>
          </a:p>
        </p:txBody>
      </p:sp>
      <p:sp>
        <p:nvSpPr>
          <p:cNvPr id="4" name="Slide Number Placeholder 3"/>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234429479"/>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64286" y="482177"/>
            <a:ext cx="311046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4099983" y="1041369"/>
            <a:ext cx="4882307"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64286" y="2169795"/>
            <a:ext cx="311046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6" name="Footer Placeholder 5"/>
          <p:cNvSpPr>
            <a:spLocks noGrp="1"/>
          </p:cNvSpPr>
          <p:nvPr>
            <p:ph type="ftr" sz="quarter" idx="11"/>
          </p:nvPr>
        </p:nvSpPr>
        <p:spPr/>
        <p:txBody>
          <a:bodyPr/>
          <a:lstStyle/>
          <a:p>
            <a:pPr fontAlgn="auto"/>
            <a:endParaRPr lang="zh-CN" altLang="en-US" strike="noStrike" noProof="1"/>
          </a:p>
        </p:txBody>
      </p:sp>
      <p:sp>
        <p:nvSpPr>
          <p:cNvPr id="7" name="Slide Number Placeholder 6"/>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2823207294"/>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64286" y="482177"/>
            <a:ext cx="311046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4099983" y="1041369"/>
            <a:ext cx="4882307"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664286" y="2169795"/>
            <a:ext cx="311046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6" name="Footer Placeholder 5"/>
          <p:cNvSpPr>
            <a:spLocks noGrp="1"/>
          </p:cNvSpPr>
          <p:nvPr>
            <p:ph type="ftr" sz="quarter" idx="11"/>
          </p:nvPr>
        </p:nvSpPr>
        <p:spPr/>
        <p:txBody>
          <a:bodyPr/>
          <a:lstStyle/>
          <a:p>
            <a:pPr fontAlgn="auto"/>
            <a:endParaRPr lang="zh-CN" altLang="en-US" strike="noStrike" noProof="1"/>
          </a:p>
        </p:txBody>
      </p:sp>
      <p:sp>
        <p:nvSpPr>
          <p:cNvPr id="7" name="Slide Number Placeholder 6"/>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90977922"/>
      </p:ext>
    </p:extLst>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5" name="Footer Placeholder 4"/>
          <p:cNvSpPr>
            <a:spLocks noGrp="1"/>
          </p:cNvSpPr>
          <p:nvPr>
            <p:ph type="ftr" sz="quarter" idx="11"/>
          </p:nvPr>
        </p:nvSpPr>
        <p:spPr/>
        <p:txBody>
          <a:bodyPr/>
          <a:lstStyle/>
          <a:p>
            <a:pPr fontAlgn="auto"/>
            <a:endParaRPr lang="zh-CN" altLang="en-US" strike="noStrike" noProof="1"/>
          </a:p>
        </p:txBody>
      </p:sp>
      <p:sp>
        <p:nvSpPr>
          <p:cNvPr id="6" name="Slide Number Placeholder 5"/>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2751638094"/>
      </p:ext>
    </p:extLst>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01533" y="385071"/>
            <a:ext cx="2079501"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63030" y="385071"/>
            <a:ext cx="6117952" cy="61293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fontAlgn="auto"/>
            <a:endParaRPr lang="zh-CN" altLang="en-US" strike="noStrike" noProof="1">
              <a:latin typeface="+mn-lt"/>
              <a:ea typeface="+mn-ea"/>
              <a:cs typeface="+mn-cs"/>
            </a:endParaRPr>
          </a:p>
        </p:txBody>
      </p:sp>
      <p:sp>
        <p:nvSpPr>
          <p:cNvPr id="5" name="Footer Placeholder 4"/>
          <p:cNvSpPr>
            <a:spLocks noGrp="1"/>
          </p:cNvSpPr>
          <p:nvPr>
            <p:ph type="ftr" sz="quarter" idx="11"/>
          </p:nvPr>
        </p:nvSpPr>
        <p:spPr/>
        <p:txBody>
          <a:bodyPr/>
          <a:lstStyle/>
          <a:p>
            <a:pPr fontAlgn="auto"/>
            <a:endParaRPr lang="zh-CN" altLang="en-US" strike="noStrike" noProof="1"/>
          </a:p>
        </p:txBody>
      </p:sp>
      <p:sp>
        <p:nvSpPr>
          <p:cNvPr id="6" name="Slide Number Placeholder 5"/>
          <p:cNvSpPr>
            <a:spLocks noGrp="1"/>
          </p:cNvSpPr>
          <p:nvPr>
            <p:ph type="sldNum" sz="quarter" idx="12"/>
          </p:nvPr>
        </p:nvSpPr>
        <p:spPr/>
        <p:txBody>
          <a:bodyP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3610862271"/>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11" name="矩形 3"/>
          <p:cNvSpPr/>
          <p:nvPr/>
        </p:nvSpPr>
        <p:spPr>
          <a:xfrm>
            <a:off x="2287955" y="3026998"/>
            <a:ext cx="366675" cy="1394630"/>
          </a:xfrm>
          <a:custGeom>
            <a:avLst/>
            <a:gdLst>
              <a:gd name="connsiteX0" fmla="*/ 0 w 235132"/>
              <a:gd name="connsiteY0" fmla="*/ 0 h 496389"/>
              <a:gd name="connsiteX1" fmla="*/ 235132 w 235132"/>
              <a:gd name="connsiteY1" fmla="*/ 0 h 496389"/>
              <a:gd name="connsiteX2" fmla="*/ 235132 w 235132"/>
              <a:gd name="connsiteY2" fmla="*/ 496389 h 496389"/>
              <a:gd name="connsiteX3" fmla="*/ 0 w 235132"/>
              <a:gd name="connsiteY3" fmla="*/ 496389 h 496389"/>
              <a:gd name="connsiteX4" fmla="*/ 0 w 235132"/>
              <a:gd name="connsiteY4" fmla="*/ 0 h 496389"/>
              <a:gd name="connsiteX0-1" fmla="*/ 0 w 243840"/>
              <a:gd name="connsiteY0-2" fmla="*/ 0 h 566058"/>
              <a:gd name="connsiteX1-3" fmla="*/ 235132 w 243840"/>
              <a:gd name="connsiteY1-4" fmla="*/ 0 h 566058"/>
              <a:gd name="connsiteX2-5" fmla="*/ 243840 w 243840"/>
              <a:gd name="connsiteY2-6" fmla="*/ 566058 h 566058"/>
              <a:gd name="connsiteX3-7" fmla="*/ 0 w 243840"/>
              <a:gd name="connsiteY3-8" fmla="*/ 496389 h 566058"/>
              <a:gd name="connsiteX4-9" fmla="*/ 0 w 243840"/>
              <a:gd name="connsiteY4-10" fmla="*/ 0 h 566058"/>
              <a:gd name="connsiteX0-11" fmla="*/ 0 w 235132"/>
              <a:gd name="connsiteY0-12" fmla="*/ 0 h 637965"/>
              <a:gd name="connsiteX1-13" fmla="*/ 235132 w 235132"/>
              <a:gd name="connsiteY1-14" fmla="*/ 0 h 637965"/>
              <a:gd name="connsiteX2-15" fmla="*/ 235131 w 235132"/>
              <a:gd name="connsiteY2-16" fmla="*/ 637965 h 637965"/>
              <a:gd name="connsiteX3-17" fmla="*/ 0 w 235132"/>
              <a:gd name="connsiteY3-18" fmla="*/ 496389 h 637965"/>
              <a:gd name="connsiteX4-19" fmla="*/ 0 w 235132"/>
              <a:gd name="connsiteY4-20" fmla="*/ 0 h 637965"/>
            </a:gdLst>
            <a:ahLst/>
            <a:cxnLst>
              <a:cxn ang="0">
                <a:pos x="connsiteX0-11" y="connsiteY0-12"/>
              </a:cxn>
              <a:cxn ang="0">
                <a:pos x="connsiteX1-13" y="connsiteY1-14"/>
              </a:cxn>
              <a:cxn ang="0">
                <a:pos x="connsiteX2-15" y="connsiteY2-16"/>
              </a:cxn>
              <a:cxn ang="0">
                <a:pos x="connsiteX3-17" y="connsiteY3-18"/>
              </a:cxn>
              <a:cxn ang="0">
                <a:pos x="connsiteX4-19" y="connsiteY4-20"/>
              </a:cxn>
            </a:cxnLst>
            <a:rect l="l" t="t" r="r" b="b"/>
            <a:pathLst>
              <a:path w="235132" h="637965">
                <a:moveTo>
                  <a:pt x="0" y="0"/>
                </a:moveTo>
                <a:lnTo>
                  <a:pt x="235132" y="0"/>
                </a:lnTo>
                <a:cubicBezTo>
                  <a:pt x="235132" y="212655"/>
                  <a:pt x="235131" y="425310"/>
                  <a:pt x="235131" y="637965"/>
                </a:cubicBezTo>
                <a:lnTo>
                  <a:pt x="0" y="496389"/>
                </a:lnTo>
                <a:lnTo>
                  <a:pt x="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anchor="ctr">
            <a:normAutofit/>
          </a:bodyPr>
          <a:lstStyle/>
          <a:p>
            <a:pPr algn="ctr" eaLnBrk="1" fontAlgn="auto" hangingPunct="1">
              <a:spcBef>
                <a:spcPts val="0"/>
              </a:spcBef>
              <a:spcAft>
                <a:spcPts val="0"/>
              </a:spcAft>
              <a:defRPr/>
            </a:pPr>
            <a:endParaRPr lang="zh-CN" altLang="en-US" sz="1400" strike="noStrike" noProof="1">
              <a:latin typeface="Arial" panose="020B0604020202020204" pitchFamily="34" charset="0"/>
              <a:ea typeface="黑体" panose="02010609060101010101" charset="-122"/>
            </a:endParaRPr>
          </a:p>
        </p:txBody>
      </p:sp>
      <p:sp>
        <p:nvSpPr>
          <p:cNvPr id="12" name="矩形 11"/>
          <p:cNvSpPr/>
          <p:nvPr/>
        </p:nvSpPr>
        <p:spPr>
          <a:xfrm>
            <a:off x="2287954" y="2953333"/>
            <a:ext cx="5517710" cy="10715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58368" tIns="0" rIns="113755" bIns="0" anchor="ctr">
            <a:normAutofit/>
          </a:bodyPr>
          <a:lstStyle/>
          <a:p>
            <a:pPr fontAlgn="auto">
              <a:defRPr/>
            </a:pPr>
            <a:endParaRPr lang="zh-CN" altLang="en-US" sz="1700" strike="noStrike" noProof="1">
              <a:solidFill>
                <a:srgbClr val="FFFFFF"/>
              </a:solidFill>
              <a:latin typeface="Arial" panose="020B0604020202020204" pitchFamily="34" charset="0"/>
              <a:ea typeface="黑体" panose="02010609060101010101" charset="-122"/>
            </a:endParaRPr>
          </a:p>
        </p:txBody>
      </p:sp>
      <p:sp>
        <p:nvSpPr>
          <p:cNvPr id="2" name="Title 1"/>
          <p:cNvSpPr>
            <a:spLocks noGrp="1"/>
          </p:cNvSpPr>
          <p:nvPr>
            <p:ph type="title"/>
          </p:nvPr>
        </p:nvSpPr>
        <p:spPr>
          <a:xfrm>
            <a:off x="2832944" y="3027296"/>
            <a:ext cx="4877759" cy="903607"/>
          </a:xfrm>
        </p:spPr>
        <p:txBody>
          <a:bodyPr anchor="ctr" anchorCtr="0">
            <a:normAutofit/>
          </a:bodyPr>
          <a:lstStyle>
            <a:lvl1pPr>
              <a:defRPr sz="2500">
                <a:solidFill>
                  <a:schemeClr val="bg1"/>
                </a:solidFill>
              </a:defRPr>
            </a:lvl1pPr>
          </a:lstStyle>
          <a:p>
            <a:pPr fontAlgn="auto"/>
            <a:r>
              <a:rPr lang="zh-CN" altLang="en-US" strike="noStrike" noProof="1"/>
              <a:t>单击此处编辑母版标题样式</a:t>
            </a:r>
            <a:endParaRPr lang="en-US" strike="noStrike" noProof="1"/>
          </a:p>
        </p:txBody>
      </p:sp>
      <p:sp>
        <p:nvSpPr>
          <p:cNvPr id="3" name="日期占位符 2"/>
          <p:cNvSpPr>
            <a:spLocks noGrp="1"/>
          </p:cNvSpPr>
          <p:nvPr>
            <p:ph type="dt" sz="half" idx="10"/>
          </p:nvPr>
        </p:nvSpPr>
        <p:spPr>
          <a:xfrm>
            <a:off x="663031" y="6703594"/>
            <a:ext cx="2169914" cy="385072"/>
          </a:xfrm>
          <a:prstGeom prst="rect">
            <a:avLst/>
          </a:prstGeom>
        </p:spPr>
        <p:txBody>
          <a:bodyPr vert="horz" lIns="91323" tIns="45662" rIns="91323" bIns="45662" rtlCol="0" anchor="ctr"/>
          <a:lstStyle/>
          <a:p>
            <a:pPr fontAlgn="auto"/>
            <a:endParaRPr lang="zh-CN" altLang="en-US" strike="noStrike" noProof="1">
              <a:latin typeface="+mn-lt"/>
              <a:ea typeface="+mn-ea"/>
              <a:cs typeface="+mn-cs"/>
            </a:endParaRPr>
          </a:p>
        </p:txBody>
      </p:sp>
      <p:sp>
        <p:nvSpPr>
          <p:cNvPr id="8" name="页脚占位符 7"/>
          <p:cNvSpPr>
            <a:spLocks noGrp="1"/>
          </p:cNvSpPr>
          <p:nvPr>
            <p:ph type="ftr" sz="quarter" idx="11"/>
          </p:nvPr>
        </p:nvSpPr>
        <p:spPr>
          <a:xfrm>
            <a:off x="3194597" y="6703594"/>
            <a:ext cx="3254871" cy="385072"/>
          </a:xfrm>
          <a:prstGeom prst="rect">
            <a:avLst/>
          </a:prstGeom>
        </p:spPr>
        <p:txBody>
          <a:bodyPr vert="horz" lIns="91323" tIns="45662" rIns="91323" bIns="45662" rtlCol="0" anchor="ctr"/>
          <a:lstStyle/>
          <a:p>
            <a:pPr fontAlgn="auto"/>
            <a:endParaRPr lang="zh-CN" altLang="en-US" strike="noStrike" noProof="1"/>
          </a:p>
        </p:txBody>
      </p:sp>
      <p:sp>
        <p:nvSpPr>
          <p:cNvPr id="9" name="灯片编号占位符 8"/>
          <p:cNvSpPr>
            <a:spLocks noGrp="1"/>
          </p:cNvSpPr>
          <p:nvPr>
            <p:ph type="sldNum" sz="quarter" idx="12"/>
          </p:nvPr>
        </p:nvSpPr>
        <p:spPr>
          <a:xfrm>
            <a:off x="6811121" y="6703594"/>
            <a:ext cx="2169914" cy="385072"/>
          </a:xfrm>
          <a:prstGeom prst="rect">
            <a:avLst/>
          </a:prstGeom>
        </p:spPr>
        <p:txBody>
          <a:bodyPr vert="horz" lIns="91323" tIns="45662" rIns="91323" bIns="45662" rtlCol="0" anchor="ctr"/>
          <a:lstStyle/>
          <a:p>
            <a:pPr fontAlgn="auto"/>
            <a:fld id="{9E73050C-FF92-4647-A5DD-0CE158A6A6F5}"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2097308686"/>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内容占位符 2"/>
          <p:cNvSpPr>
            <a:spLocks noGrp="1"/>
          </p:cNvSpPr>
          <p:nvPr>
            <p:ph idx="1"/>
          </p:nvPr>
        </p:nvSpPr>
        <p:spPr>
          <a:xfrm>
            <a:off x="662555" y="527673"/>
            <a:ext cx="8318954" cy="5903787"/>
          </a:xfrm>
        </p:spPr>
        <p:txBody>
          <a:bodyPr/>
          <a:lstStyle>
            <a:lvl1pPr>
              <a:defRPr sz="2500"/>
            </a:lvl1pPr>
            <a:lvl2pPr>
              <a:defRPr sz="2100"/>
            </a:lvl2pPr>
            <a:lvl3pPr>
              <a:defRPr sz="1800"/>
            </a:lvl3pPr>
            <a:lvl4pPr>
              <a:defRPr sz="1800"/>
            </a:lvl4pPr>
            <a:lvl5pPr>
              <a:defRPr sz="1800"/>
            </a:lvl5pPr>
          </a:lstStyle>
          <a:p>
            <a:pPr lvl="0" fontAlgn="auto"/>
            <a:r>
              <a:rPr lang="zh-CN" altLang="en-US" strike="noStrike" noProof="1"/>
              <a:t>单击此处编辑母版文本样式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4" name="日期占位符 3"/>
          <p:cNvSpPr>
            <a:spLocks noGrp="1"/>
          </p:cNvSpPr>
          <p:nvPr>
            <p:ph type="dt" sz="half" idx="10"/>
          </p:nvPr>
        </p:nvSpPr>
        <p:spPr>
          <a:xfrm>
            <a:off x="663031" y="6703594"/>
            <a:ext cx="2169914" cy="385072"/>
          </a:xfrm>
          <a:prstGeom prst="rect">
            <a:avLst/>
          </a:prstGeom>
        </p:spPr>
        <p:txBody>
          <a:bodyPr vert="horz" lIns="91323" tIns="45662" rIns="91323" bIns="45662" rtlCol="0" anchor="ctr"/>
          <a:lstStyle/>
          <a:p>
            <a:pPr fontAlgn="auto"/>
            <a:endParaRPr lang="zh-CN" altLang="en-US" strike="noStrike" noProof="1">
              <a:latin typeface="+mn-lt"/>
              <a:ea typeface="+mn-ea"/>
              <a:cs typeface="+mn-cs"/>
            </a:endParaRPr>
          </a:p>
        </p:txBody>
      </p:sp>
      <p:sp>
        <p:nvSpPr>
          <p:cNvPr id="5" name="页脚占位符 4"/>
          <p:cNvSpPr>
            <a:spLocks noGrp="1"/>
          </p:cNvSpPr>
          <p:nvPr>
            <p:ph type="ftr" sz="quarter" idx="11"/>
          </p:nvPr>
        </p:nvSpPr>
        <p:spPr>
          <a:xfrm>
            <a:off x="3194597" y="6703594"/>
            <a:ext cx="3254871" cy="385072"/>
          </a:xfrm>
          <a:prstGeom prst="rect">
            <a:avLst/>
          </a:prstGeom>
        </p:spPr>
        <p:txBody>
          <a:bodyPr vert="horz" lIns="91323" tIns="45662" rIns="91323" bIns="45662" rtlCol="0" anchor="ctr"/>
          <a:lstStyle/>
          <a:p>
            <a:pPr fontAlgn="auto"/>
            <a:endParaRPr lang="zh-CN" altLang="en-US" strike="noStrike" noProof="1"/>
          </a:p>
        </p:txBody>
      </p:sp>
      <p:sp>
        <p:nvSpPr>
          <p:cNvPr id="6" name="灯片编号占位符 5"/>
          <p:cNvSpPr>
            <a:spLocks noGrp="1"/>
          </p:cNvSpPr>
          <p:nvPr>
            <p:ph type="sldNum" sz="quarter" idx="12"/>
          </p:nvPr>
        </p:nvSpPr>
        <p:spPr>
          <a:xfrm>
            <a:off x="6811121" y="6703594"/>
            <a:ext cx="2169914" cy="385072"/>
          </a:xfrm>
          <a:prstGeom prst="rect">
            <a:avLst/>
          </a:prstGeom>
        </p:spPr>
        <p:txBody>
          <a:bodyPr vert="horz" lIns="91323" tIns="45662" rIns="91323" bIns="45662" rtlCol="0" anchor="ctr"/>
          <a:lstStyle/>
          <a:p>
            <a:pPr fontAlgn="auto"/>
            <a:fld id="{A7AAEAA2-D029-4D23-B6D5-DE004B8B3ED2}" type="slidenum">
              <a:rPr lang="zh-CN" altLang="en-US" strike="noStrike" noProof="1" smtClean="0">
                <a:latin typeface="+mn-lt"/>
                <a:ea typeface="+mn-ea"/>
                <a:cs typeface="+mn-cs"/>
              </a:rPr>
              <a:pPr fontAlgn="auto"/>
              <a:t>‹#›</a:t>
            </a:fld>
            <a:endParaRPr lang="zh-CN" altLang="en-US" strike="noStrike" noProof="1"/>
          </a:p>
        </p:txBody>
      </p:sp>
    </p:spTree>
    <p:extLst>
      <p:ext uri="{BB962C8B-B14F-4D97-AF65-F5344CB8AC3E}">
        <p14:creationId xmlns:p14="http://schemas.microsoft.com/office/powerpoint/2010/main" val="168220156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3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722840" y="2246695"/>
            <a:ext cx="8198384" cy="1550360"/>
          </a:xfrm>
          <a:prstGeom prst="rect">
            <a:avLst/>
          </a:prstGeom>
        </p:spPr>
        <p:txBody>
          <a:bodyPr lIns="91323" tIns="45662" rIns="91323" bIns="45662"/>
          <a:lstStyle/>
          <a:p>
            <a:r>
              <a:rPr lang="zh-CN" altLang="en-US"/>
              <a:t>单击此处编辑母版标题样式</a:t>
            </a:r>
          </a:p>
        </p:txBody>
      </p:sp>
      <p:sp>
        <p:nvSpPr>
          <p:cNvPr id="3" name="副标题 2"/>
          <p:cNvSpPr>
            <a:spLocks noGrp="1"/>
          </p:cNvSpPr>
          <p:nvPr>
            <p:ph type="subTitle" idx="1"/>
          </p:nvPr>
        </p:nvSpPr>
        <p:spPr>
          <a:xfrm>
            <a:off x="1447010" y="4098267"/>
            <a:ext cx="6750047" cy="1848028"/>
          </a:xfrm>
          <a:prstGeom prst="rect">
            <a:avLst/>
          </a:prstGeom>
        </p:spPr>
        <p:txBody>
          <a:bodyPr lIns="91323" tIns="45662" rIns="91323" bIns="45662"/>
          <a:lstStyle>
            <a:lvl1pPr marL="0" indent="0" algn="ctr">
              <a:buNone/>
              <a:defRPr/>
            </a:lvl1pPr>
            <a:lvl2pPr marL="509574" indent="0" algn="ctr">
              <a:buNone/>
              <a:defRPr/>
            </a:lvl2pPr>
            <a:lvl3pPr marL="1019145" indent="0" algn="ctr">
              <a:buNone/>
              <a:defRPr/>
            </a:lvl3pPr>
            <a:lvl4pPr marL="1528719" indent="0" algn="ctr">
              <a:buNone/>
              <a:defRPr/>
            </a:lvl4pPr>
            <a:lvl5pPr marL="2038292" indent="0" algn="ctr">
              <a:buNone/>
              <a:defRPr/>
            </a:lvl5pPr>
            <a:lvl6pPr marL="2547862" indent="0" algn="ctr">
              <a:buNone/>
              <a:defRPr/>
            </a:lvl6pPr>
            <a:lvl7pPr marL="3057436" indent="0" algn="ctr">
              <a:buNone/>
              <a:defRPr/>
            </a:lvl7pPr>
            <a:lvl8pPr marL="3567007" indent="0" algn="ctr">
              <a:buNone/>
              <a:defRPr/>
            </a:lvl8pPr>
            <a:lvl9pPr marL="4076579" indent="0" algn="ctr">
              <a:buNone/>
              <a:defRPr/>
            </a:lvl9pPr>
          </a:lstStyle>
          <a:p>
            <a:r>
              <a:rPr lang="zh-CN" altLang="en-US"/>
              <a:t>单击此处编辑母版副标题样式</a:t>
            </a:r>
          </a:p>
        </p:txBody>
      </p:sp>
    </p:spTree>
    <p:extLst>
      <p:ext uri="{BB962C8B-B14F-4D97-AF65-F5344CB8AC3E}">
        <p14:creationId xmlns:p14="http://schemas.microsoft.com/office/powerpoint/2010/main" val="232932938"/>
      </p:ext>
    </p:extLst>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723305" y="1183677"/>
            <a:ext cx="8197454"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205508" y="3798816"/>
            <a:ext cx="7233047"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038198"/>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34300631"/>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58007" y="1803142"/>
            <a:ext cx="8318004"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658007" y="4840185"/>
            <a:ext cx="8318004" cy="1582142"/>
          </a:xfrm>
        </p:spPr>
        <p:txBody>
          <a:bodyPr/>
          <a:lstStyle>
            <a:lvl1pPr marL="0" indent="0">
              <a:buNone/>
              <a:defRPr sz="2531">
                <a:solidFill>
                  <a:schemeClr val="tx1"/>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734884632"/>
      </p:ext>
    </p:extLst>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63029" y="1925358"/>
            <a:ext cx="4098727"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882307" y="1925358"/>
            <a:ext cx="4098727" cy="4589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1335528"/>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64286" y="385073"/>
            <a:ext cx="8318004"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64287" y="1773004"/>
            <a:ext cx="4079890"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4" name="Content Placeholder 3"/>
          <p:cNvSpPr>
            <a:spLocks noGrp="1"/>
          </p:cNvSpPr>
          <p:nvPr>
            <p:ph sz="half" idx="2"/>
          </p:nvPr>
        </p:nvSpPr>
        <p:spPr>
          <a:xfrm>
            <a:off x="664287" y="2641926"/>
            <a:ext cx="4079890"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882307" y="1773004"/>
            <a:ext cx="409998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单击此处编辑母版文本样式</a:t>
            </a:r>
          </a:p>
        </p:txBody>
      </p:sp>
      <p:sp>
        <p:nvSpPr>
          <p:cNvPr id="6" name="Content Placeholder 5"/>
          <p:cNvSpPr>
            <a:spLocks noGrp="1"/>
          </p:cNvSpPr>
          <p:nvPr>
            <p:ph sz="quarter" idx="4"/>
          </p:nvPr>
        </p:nvSpPr>
        <p:spPr>
          <a:xfrm>
            <a:off x="4882307" y="2641926"/>
            <a:ext cx="4099983" cy="38858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56115503"/>
      </p:ext>
    </p:extLst>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37471682"/>
      </p:ext>
    </p:extLst>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zh-CN" altLang="en-US" dirty="0"/>
          </a:p>
        </p:txBody>
      </p:sp>
      <p:sp>
        <p:nvSpPr>
          <p:cNvPr id="3" name="Footer Placeholder 2"/>
          <p:cNvSpPr>
            <a:spLocks noGrp="1"/>
          </p:cNvSpPr>
          <p:nvPr>
            <p:ph type="ftr" sz="quarter" idx="11"/>
          </p:nvPr>
        </p:nvSpPr>
        <p:spPr/>
        <p:txBody>
          <a:bodyPr/>
          <a:lstStyle/>
          <a:p>
            <a:endParaRPr lang="zh-CN" alt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22395444"/>
      </p:ext>
    </p:extLst>
  </p:cSld>
  <p:clrMapOvr>
    <a:masterClrMapping/>
  </p:clrMapOv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64286" y="482177"/>
            <a:ext cx="311046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4099983" y="1041369"/>
            <a:ext cx="4882307"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64286" y="2169795"/>
            <a:ext cx="3110461" cy="4019814"/>
          </a:xfrm>
        </p:spPr>
        <p:txBody>
          <a:bodyPr>
            <a:normAutofit/>
          </a:bodyPr>
          <a:lstStyle>
            <a:lvl1pPr marL="0" indent="0">
              <a:buNone/>
              <a:defRPr sz="2000">
                <a:latin typeface="仿宋" panose="02010609060101010101" pitchFamily="49" charset="-122"/>
                <a:ea typeface="仿宋" panose="02010609060101010101" pitchFamily="49" charset="-122"/>
              </a:defRPr>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dirty="0"/>
              <a:t>单击此处编辑母版文本样式</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876111658"/>
      </p:ext>
    </p:extLst>
  </p:cSld>
  <p:clrMapOvr>
    <a:masterClrMapping/>
  </p:clrMapOv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64286" y="482177"/>
            <a:ext cx="311046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4099983" y="1041369"/>
            <a:ext cx="4882307"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664286" y="2169795"/>
            <a:ext cx="311046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dirty="0"/>
              <a:t>单击此处编辑母版文本样式</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588065046"/>
      </p:ext>
    </p:extLst>
  </p:cSld>
  <p:clrMapOvr>
    <a:masterClrMapping/>
  </p:clrMapOv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86876273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8" name="Group 5"/>
          <p:cNvGrpSpPr/>
          <p:nvPr userDrawn="1"/>
        </p:nvGrpSpPr>
        <p:grpSpPr>
          <a:xfrm>
            <a:off x="366422" y="6653997"/>
            <a:ext cx="236336" cy="310984"/>
            <a:chOff x="4328868" y="5502988"/>
            <a:chExt cx="500307" cy="493774"/>
          </a:xfrm>
        </p:grpSpPr>
        <p:sp>
          <p:nvSpPr>
            <p:cNvPr id="9" name="Freeform 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1" name="Group 9"/>
          <p:cNvGrpSpPr/>
          <p:nvPr userDrawn="1"/>
        </p:nvGrpSpPr>
        <p:grpSpPr>
          <a:xfrm flipH="1">
            <a:off x="984772" y="6653997"/>
            <a:ext cx="236336" cy="310984"/>
            <a:chOff x="4328868" y="5502988"/>
            <a:chExt cx="500307" cy="493774"/>
          </a:xfrm>
        </p:grpSpPr>
        <p:sp>
          <p:nvSpPr>
            <p:cNvPr id="12" name="Freeform 1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14" name="Straight Connector 3"/>
          <p:cNvCxnSpPr/>
          <p:nvPr userDrawn="1"/>
        </p:nvCxnSpPr>
        <p:spPr>
          <a:xfrm>
            <a:off x="582939" y="6813400"/>
            <a:ext cx="401836"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pic>
        <p:nvPicPr>
          <p:cNvPr id="15"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16319" y="295780"/>
            <a:ext cx="743789" cy="991664"/>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16"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77912" y="308969"/>
            <a:ext cx="642938" cy="857204"/>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17" name="矩形 3"/>
          <p:cNvSpPr>
            <a:spLocks noChangeArrowheads="1"/>
          </p:cNvSpPr>
          <p:nvPr userDrawn="1"/>
        </p:nvSpPr>
        <p:spPr bwMode="auto">
          <a:xfrm>
            <a:off x="1252579" y="861596"/>
            <a:ext cx="1395353" cy="328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lIns="96315" tIns="48160" rIns="96315" bIns="48160">
            <a:spAutoFit/>
          </a:bodyPr>
          <a:lstStyle/>
          <a:p>
            <a:r>
              <a:rPr lang="en-US" altLang="zh-CN" sz="1500" b="0" i="0" kern="1200" dirty="0">
                <a:solidFill>
                  <a:schemeClr val="tx1"/>
                </a:solidFill>
                <a:effectLst/>
                <a:latin typeface="Calibri" panose="020F0502020204030204" pitchFamily="34" charset="0"/>
                <a:ea typeface="宋体" panose="02010600030101010101" pitchFamily="2" charset="-122"/>
                <a:cs typeface="+mn-cs"/>
              </a:rPr>
              <a:t>Research Fields</a:t>
            </a:r>
            <a:endParaRPr lang="zh-CN" altLang="en-US" sz="1500" b="0" dirty="0">
              <a:solidFill>
                <a:schemeClr val="tx1">
                  <a:lumMod val="85000"/>
                  <a:lumOff val="15000"/>
                </a:schemeClr>
              </a:solidFill>
              <a:latin typeface="微软雅黑" pitchFamily="34" charset="-122"/>
              <a:ea typeface="微软雅黑" pitchFamily="34" charset="-122"/>
              <a:sym typeface="Arial" pitchFamily="34" charset="0"/>
            </a:endParaRPr>
          </a:p>
        </p:txBody>
      </p:sp>
      <p:sp>
        <p:nvSpPr>
          <p:cNvPr id="18" name="标题 1"/>
          <p:cNvSpPr>
            <a:spLocks noGrp="1"/>
          </p:cNvSpPr>
          <p:nvPr>
            <p:ph type="title"/>
          </p:nvPr>
        </p:nvSpPr>
        <p:spPr>
          <a:xfrm>
            <a:off x="1249444" y="352254"/>
            <a:ext cx="4447202" cy="456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lIns="68496" tIns="34249" rIns="68496" bIns="34249">
            <a:spAutoFit/>
          </a:bodyPr>
          <a:lstStyle>
            <a:lvl1pPr>
              <a:defRPr lang="zh-CN" altLang="en-US" sz="2800" b="0">
                <a:solidFill>
                  <a:schemeClr val="tx1">
                    <a:lumMod val="85000"/>
                    <a:lumOff val="15000"/>
                  </a:schemeClr>
                </a:solidFill>
                <a:latin typeface="微软雅黑" pitchFamily="34" charset="-122"/>
                <a:cs typeface="+mn-cs"/>
              </a:defRPr>
            </a:lvl1pPr>
          </a:lstStyle>
          <a:p>
            <a:pPr lvl="0" algn="l"/>
            <a:r>
              <a:rPr lang="zh-CN" altLang="en-US" dirty="0"/>
              <a:t>单击此处编辑母版标题样式</a:t>
            </a:r>
          </a:p>
        </p:txBody>
      </p:sp>
    </p:spTree>
    <p:extLst>
      <p:ext uri="{BB962C8B-B14F-4D97-AF65-F5344CB8AC3E}">
        <p14:creationId xmlns:p14="http://schemas.microsoft.com/office/powerpoint/2010/main" val="2819054671"/>
      </p:ext>
    </p:extLst>
  </p:cSld>
  <p:clrMapOvr>
    <a:masterClrMapping/>
  </p:clrMapOv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14:presetBounceEnd="50000">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50000">
                                          <p:cBhvr additive="base">
                                            <p:cTn id="7" dur="1200" fill="hold"/>
                                            <p:tgtEl>
                                              <p:spTgt spid="15"/>
                                            </p:tgtEl>
                                            <p:attrNameLst>
                                              <p:attrName>ppt_x</p:attrName>
                                            </p:attrNameLst>
                                          </p:cBhvr>
                                          <p:tavLst>
                                            <p:tav tm="0">
                                              <p:val>
                                                <p:strVal val="0-#ppt_w/2"/>
                                              </p:val>
                                            </p:tav>
                                            <p:tav tm="100000">
                                              <p:val>
                                                <p:strVal val="#ppt_x"/>
                                              </p:val>
                                            </p:tav>
                                          </p:tavLst>
                                        </p:anim>
                                        <p:anim calcmode="lin" valueType="num" p14:bounceEnd="50000">
                                          <p:cBhvr additive="base">
                                            <p:cTn id="8" dur="12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50000">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14:bounceEnd="50000">
                                          <p:cBhvr additive="base">
                                            <p:cTn id="11" dur="120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12" dur="1200" fill="hold"/>
                                            <p:tgtEl>
                                              <p:spTgt spid="16"/>
                                            </p:tgtEl>
                                            <p:attrNameLst>
                                              <p:attrName>ppt_y</p:attrName>
                                            </p:attrNameLst>
                                          </p:cBhvr>
                                          <p:tavLst>
                                            <p:tav tm="0">
                                              <p:val>
                                                <p:strVal val="0-#ppt_h/2"/>
                                              </p:val>
                                            </p:tav>
                                            <p:tav tm="100000">
                                              <p:val>
                                                <p:strVal val="#ppt_y"/>
                                              </p:val>
                                            </p:tav>
                                          </p:tavLst>
                                        </p:anim>
                                      </p:childTnLst>
                                    </p:cTn>
                                  </p:par>
                                </p:childTnLst>
                              </p:cTn>
                            </p:par>
                            <p:par>
                              <p:cTn id="13" fill="hold">
                                <p:stCondLst>
                                  <p:cond delay="1200"/>
                                </p:stCondLst>
                                <p:childTnLst>
                                  <p:par>
                                    <p:cTn id="14" presetID="22" presetClass="entr" presetSubtype="8"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200" fill="hold"/>
                                            <p:tgtEl>
                                              <p:spTgt spid="15"/>
                                            </p:tgtEl>
                                            <p:attrNameLst>
                                              <p:attrName>ppt_x</p:attrName>
                                            </p:attrNameLst>
                                          </p:cBhvr>
                                          <p:tavLst>
                                            <p:tav tm="0">
                                              <p:val>
                                                <p:strVal val="0-#ppt_w/2"/>
                                              </p:val>
                                            </p:tav>
                                            <p:tav tm="100000">
                                              <p:val>
                                                <p:strVal val="#ppt_x"/>
                                              </p:val>
                                            </p:tav>
                                          </p:tavLst>
                                        </p:anim>
                                        <p:anim calcmode="lin" valueType="num">
                                          <p:cBhvr additive="base">
                                            <p:cTn id="8" dur="12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200" fill="hold"/>
                                            <p:tgtEl>
                                              <p:spTgt spid="16"/>
                                            </p:tgtEl>
                                            <p:attrNameLst>
                                              <p:attrName>ppt_x</p:attrName>
                                            </p:attrNameLst>
                                          </p:cBhvr>
                                          <p:tavLst>
                                            <p:tav tm="0">
                                              <p:val>
                                                <p:strVal val="#ppt_x"/>
                                              </p:val>
                                            </p:tav>
                                            <p:tav tm="100000">
                                              <p:val>
                                                <p:strVal val="#ppt_x"/>
                                              </p:val>
                                            </p:tav>
                                          </p:tavLst>
                                        </p:anim>
                                        <p:anim calcmode="lin" valueType="num">
                                          <p:cBhvr additive="base">
                                            <p:cTn id="12" dur="1200" fill="hold"/>
                                            <p:tgtEl>
                                              <p:spTgt spid="16"/>
                                            </p:tgtEl>
                                            <p:attrNameLst>
                                              <p:attrName>ppt_y</p:attrName>
                                            </p:attrNameLst>
                                          </p:cBhvr>
                                          <p:tavLst>
                                            <p:tav tm="0">
                                              <p:val>
                                                <p:strVal val="0-#ppt_h/2"/>
                                              </p:val>
                                            </p:tav>
                                            <p:tav tm="100000">
                                              <p:val>
                                                <p:strVal val="#ppt_y"/>
                                              </p:val>
                                            </p:tav>
                                          </p:tavLst>
                                        </p:anim>
                                      </p:childTnLst>
                                    </p:cTn>
                                  </p:par>
                                </p:childTnLst>
                              </p:cTn>
                            </p:par>
                            <p:par>
                              <p:cTn id="13" fill="hold">
                                <p:stCondLst>
                                  <p:cond delay="1200"/>
                                </p:stCondLst>
                                <p:childTnLst>
                                  <p:par>
                                    <p:cTn id="14" presetID="22" presetClass="entr" presetSubtype="8"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01533" y="385071"/>
            <a:ext cx="2079501"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63030" y="385071"/>
            <a:ext cx="6117952" cy="61293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65266960"/>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1158593"/>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495005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3273" y="6704036"/>
            <a:ext cx="2169587" cy="384175"/>
          </a:xfrm>
          <a:prstGeom prst="rect">
            <a:avLst/>
          </a:prstGeom>
        </p:spPr>
        <p:txBody>
          <a:bodyPr lIns="91323" tIns="45662" rIns="91323" bIns="45662"/>
          <a:lstStyle/>
          <a:p>
            <a:endParaRPr lang="zh-CN" altLang="en-US">
              <a:solidFill>
                <a:srgbClr val="000000"/>
              </a:solidFill>
            </a:endParaRPr>
          </a:p>
        </p:txBody>
      </p:sp>
      <p:sp>
        <p:nvSpPr>
          <p:cNvPr id="3" name="页脚占位符 2"/>
          <p:cNvSpPr>
            <a:spLocks noGrp="1"/>
          </p:cNvSpPr>
          <p:nvPr>
            <p:ph type="ftr" sz="quarter" idx="11"/>
          </p:nvPr>
        </p:nvSpPr>
        <p:spPr>
          <a:xfrm>
            <a:off x="3194849" y="6704036"/>
            <a:ext cx="3254380" cy="384175"/>
          </a:xfrm>
          <a:prstGeom prst="rect">
            <a:avLst/>
          </a:prstGeom>
        </p:spPr>
        <p:txBody>
          <a:bodyPr lIns="91323" tIns="45662" rIns="91323" bIns="45662"/>
          <a:lstStyle/>
          <a:p>
            <a:endParaRPr lang="zh-CN" altLang="en-US" dirty="0">
              <a:solidFill>
                <a:srgbClr val="000000"/>
              </a:solidFill>
            </a:endParaRPr>
          </a:p>
        </p:txBody>
      </p:sp>
    </p:spTree>
    <p:extLst>
      <p:ext uri="{BB962C8B-B14F-4D97-AF65-F5344CB8AC3E}">
        <p14:creationId xmlns:p14="http://schemas.microsoft.com/office/powerpoint/2010/main" val="3451705523"/>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5" Type="http://schemas.openxmlformats.org/officeDocument/2006/relationships/theme" Target="../theme/theme3.xml"/><Relationship Id="rId4"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theme" Target="../theme/theme6.xml"/><Relationship Id="rId5" Type="http://schemas.openxmlformats.org/officeDocument/2006/relationships/slideLayout" Target="../slideLayouts/slideLayout31.xml"/><Relationship Id="rId4" Type="http://schemas.openxmlformats.org/officeDocument/2006/relationships/slideLayout" Target="../slideLayouts/slideLayout30.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theme" Target="../theme/theme7.xml"/><Relationship Id="rId5" Type="http://schemas.openxmlformats.org/officeDocument/2006/relationships/slideLayout" Target="../slideLayouts/slideLayout36.xml"/><Relationship Id="rId4" Type="http://schemas.openxmlformats.org/officeDocument/2006/relationships/slideLayout" Target="../slideLayouts/slideLayout3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image" Target="../media/image1.png"/><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theme" Target="../theme/theme9.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文本框 4"/>
          <p:cNvSpPr txBox="1"/>
          <p:nvPr userDrawn="1"/>
        </p:nvSpPr>
        <p:spPr>
          <a:xfrm>
            <a:off x="285527" y="6668104"/>
            <a:ext cx="18258400" cy="399994"/>
          </a:xfrm>
          <a:prstGeom prst="rect">
            <a:avLst/>
          </a:prstGeom>
          <a:gradFill flip="none" rotWithShape="1">
            <a:gsLst>
              <a:gs pos="0">
                <a:schemeClr val="accent5">
                  <a:lumMod val="40000"/>
                  <a:lumOff val="60000"/>
                </a:schemeClr>
              </a:gs>
              <a:gs pos="64000">
                <a:schemeClr val="accent1">
                  <a:tint val="23500"/>
                  <a:satMod val="160000"/>
                  <a:alpha val="0"/>
                </a:schemeClr>
              </a:gs>
            </a:gsLst>
            <a:lin ang="10800000" scaled="1"/>
            <a:tileRect/>
          </a:gradFill>
        </p:spPr>
        <p:txBody>
          <a:bodyPr wrap="square" lIns="91323" tIns="45663" rIns="91323" bIns="45663" rtlCol="0">
            <a:spAutoFit/>
          </a:bodyPr>
          <a:lstStyle/>
          <a:p>
            <a:pPr algn="l"/>
            <a:r>
              <a:rPr lang="zh-CN" altLang="en-US" sz="2000" b="1" baseline="0" dirty="0">
                <a:solidFill>
                  <a:srgbClr val="FF0000"/>
                </a:solidFill>
                <a:latin typeface="华文行楷" panose="02010800040101010101" pitchFamily="2" charset="-122"/>
                <a:ea typeface="华文行楷" panose="02010800040101010101" pitchFamily="2" charset="-122"/>
              </a:rPr>
              <a:t>                            射频集成电路与系统研究中心</a:t>
            </a:r>
            <a:endParaRPr lang="zh-CN" altLang="en-US" sz="2000" b="0" dirty="0">
              <a:solidFill>
                <a:srgbClr val="FF0000"/>
              </a:solidFill>
              <a:latin typeface="华文行楷" panose="02010800040101010101" pitchFamily="2" charset="-122"/>
              <a:ea typeface="华文行楷" panose="02010800040101010101" pitchFamily="2" charset="-122"/>
            </a:endParaRPr>
          </a:p>
        </p:txBody>
      </p:sp>
      <p:grpSp>
        <p:nvGrpSpPr>
          <p:cNvPr id="4" name="组合 2"/>
          <p:cNvGrpSpPr>
            <a:grpSpLocks/>
          </p:cNvGrpSpPr>
          <p:nvPr userDrawn="1"/>
        </p:nvGrpSpPr>
        <p:grpSpPr bwMode="auto">
          <a:xfrm>
            <a:off x="-5941" y="880023"/>
            <a:ext cx="9657623" cy="72000"/>
            <a:chOff x="-143023" y="4806054"/>
            <a:chExt cx="9157360" cy="104775"/>
          </a:xfrm>
        </p:grpSpPr>
        <p:sp>
          <p:nvSpPr>
            <p:cNvPr id="6" name="Rectangle 13"/>
            <p:cNvSpPr/>
            <p:nvPr/>
          </p:nvSpPr>
          <p:spPr>
            <a:xfrm>
              <a:off x="-143023" y="4806054"/>
              <a:ext cx="9144000" cy="1047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 name="Rectangle 14"/>
            <p:cNvSpPr/>
            <p:nvPr/>
          </p:nvSpPr>
          <p:spPr>
            <a:xfrm>
              <a:off x="4480437" y="4806054"/>
              <a:ext cx="4533900" cy="104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000" dirty="0"/>
            </a:p>
          </p:txBody>
        </p:sp>
      </p:grpSp>
      <p:sp>
        <p:nvSpPr>
          <p:cNvPr id="8" name="Rectangle 13"/>
          <p:cNvSpPr/>
          <p:nvPr userDrawn="1"/>
        </p:nvSpPr>
        <p:spPr bwMode="auto">
          <a:xfrm>
            <a:off x="-408" y="6425211"/>
            <a:ext cx="9643533" cy="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0" name="Rectangle 14"/>
          <p:cNvSpPr/>
          <p:nvPr userDrawn="1"/>
        </p:nvSpPr>
        <p:spPr bwMode="auto">
          <a:xfrm>
            <a:off x="-13559" y="6424637"/>
            <a:ext cx="4781585"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000" dirty="0"/>
          </a:p>
        </p:txBody>
      </p:sp>
      <p:pic>
        <p:nvPicPr>
          <p:cNvPr id="11" name="Picture 2" descr="http://www.sice.uestc.edu.cn/dfiles/21849/static/index/img/logo.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505" y="6624500"/>
            <a:ext cx="1886478" cy="487202"/>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D2F66F85-E349-46EA-BB91-3807C9CA847F}"/>
              </a:ext>
            </a:extLst>
          </p:cNvPr>
          <p:cNvSpPr txBox="1"/>
          <p:nvPr userDrawn="1"/>
        </p:nvSpPr>
        <p:spPr>
          <a:xfrm>
            <a:off x="69503" y="4840461"/>
            <a:ext cx="18258400" cy="399994"/>
          </a:xfrm>
          <a:prstGeom prst="rect">
            <a:avLst/>
          </a:prstGeom>
          <a:gradFill flip="none" rotWithShape="1">
            <a:gsLst>
              <a:gs pos="0">
                <a:schemeClr val="accent5">
                  <a:lumMod val="40000"/>
                  <a:lumOff val="60000"/>
                </a:schemeClr>
              </a:gs>
              <a:gs pos="64000">
                <a:schemeClr val="accent1">
                  <a:tint val="23500"/>
                  <a:satMod val="160000"/>
                  <a:alpha val="0"/>
                </a:schemeClr>
              </a:gs>
            </a:gsLst>
            <a:lin ang="10800000" scaled="1"/>
            <a:tileRect/>
          </a:gradFill>
        </p:spPr>
        <p:txBody>
          <a:bodyPr wrap="square" lIns="91323" tIns="45663" rIns="91323" bIns="45663" rtlCol="0">
            <a:spAutoFit/>
          </a:bodyPr>
          <a:lstStyle/>
          <a:p>
            <a:pPr algn="l"/>
            <a:r>
              <a:rPr lang="zh-CN" altLang="en-US" sz="2000" b="1" baseline="0" dirty="0">
                <a:solidFill>
                  <a:srgbClr val="FF0000"/>
                </a:solidFill>
                <a:latin typeface="华文行楷" panose="02010800040101010101" pitchFamily="2" charset="-122"/>
                <a:ea typeface="华文行楷" panose="02010800040101010101" pitchFamily="2" charset="-122"/>
              </a:rPr>
              <a:t>                            射频集成电路与系统研究中心</a:t>
            </a:r>
            <a:endParaRPr lang="zh-CN" altLang="en-US" sz="2000" b="0" dirty="0">
              <a:solidFill>
                <a:srgbClr val="FF0000"/>
              </a:solidFill>
              <a:latin typeface="华文行楷" panose="02010800040101010101" pitchFamily="2" charset="-122"/>
              <a:ea typeface="华文行楷" panose="02010800040101010101" pitchFamily="2" charset="-122"/>
            </a:endParaRPr>
          </a:p>
        </p:txBody>
      </p:sp>
    </p:spTree>
    <p:extLst>
      <p:ext uri="{BB962C8B-B14F-4D97-AF65-F5344CB8AC3E}">
        <p14:creationId xmlns:p14="http://schemas.microsoft.com/office/powerpoint/2010/main" val="310721781"/>
      </p:ext>
    </p:extLst>
  </p:cSld>
  <p:clrMap bg1="lt1" tx1="dk1" bg2="lt2" tx2="dk2" accent1="accent1" accent2="accent2" accent3="accent3" accent4="accent4" accent5="accent5" accent6="accent6" hlink="hlink" folHlink="folHlink"/>
  <p:sldLayoutIdLst>
    <p:sldLayoutId id="2147483682" r:id="rId1"/>
  </p:sldLayoutIdLst>
  <p:transition/>
  <p:hf sldNum="0" hdr="0" ftr="0" dt="0"/>
  <p:txStyles>
    <p:titleStyle>
      <a:lvl1pPr algn="l" defTabSz="91329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325" indent="-228325" algn="l" defTabSz="9132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4968" indent="-228325" algn="l" defTabSz="913291"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1607" indent="-228325" algn="l" defTabSz="913291"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598257"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4pPr>
      <a:lvl5pPr marL="2054899"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5pPr>
      <a:lvl6pPr marL="2511544"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6pPr>
      <a:lvl7pPr marL="2968188"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7pPr>
      <a:lvl8pPr marL="3424829"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8pPr>
      <a:lvl9pPr marL="3881476"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291" rtl="0" eaLnBrk="1" latinLnBrk="0" hangingPunct="1">
        <a:defRPr sz="1800" kern="1200">
          <a:solidFill>
            <a:schemeClr val="tx1"/>
          </a:solidFill>
          <a:latin typeface="+mn-lt"/>
          <a:ea typeface="+mn-ea"/>
          <a:cs typeface="+mn-cs"/>
        </a:defRPr>
      </a:lvl1pPr>
      <a:lvl2pPr marL="456645" algn="l" defTabSz="913291" rtl="0" eaLnBrk="1" latinLnBrk="0" hangingPunct="1">
        <a:defRPr sz="1800" kern="1200">
          <a:solidFill>
            <a:schemeClr val="tx1"/>
          </a:solidFill>
          <a:latin typeface="+mn-lt"/>
          <a:ea typeface="+mn-ea"/>
          <a:cs typeface="+mn-cs"/>
        </a:defRPr>
      </a:lvl2pPr>
      <a:lvl3pPr marL="913291" algn="l" defTabSz="913291" rtl="0" eaLnBrk="1" latinLnBrk="0" hangingPunct="1">
        <a:defRPr sz="1800" kern="1200">
          <a:solidFill>
            <a:schemeClr val="tx1"/>
          </a:solidFill>
          <a:latin typeface="+mn-lt"/>
          <a:ea typeface="+mn-ea"/>
          <a:cs typeface="+mn-cs"/>
        </a:defRPr>
      </a:lvl3pPr>
      <a:lvl4pPr marL="1369931" algn="l" defTabSz="913291" rtl="0" eaLnBrk="1" latinLnBrk="0" hangingPunct="1">
        <a:defRPr sz="1800" kern="1200">
          <a:solidFill>
            <a:schemeClr val="tx1"/>
          </a:solidFill>
          <a:latin typeface="+mn-lt"/>
          <a:ea typeface="+mn-ea"/>
          <a:cs typeface="+mn-cs"/>
        </a:defRPr>
      </a:lvl4pPr>
      <a:lvl5pPr marL="1826577" algn="l" defTabSz="913291" rtl="0" eaLnBrk="1" latinLnBrk="0" hangingPunct="1">
        <a:defRPr sz="1800" kern="1200">
          <a:solidFill>
            <a:schemeClr val="tx1"/>
          </a:solidFill>
          <a:latin typeface="+mn-lt"/>
          <a:ea typeface="+mn-ea"/>
          <a:cs typeface="+mn-cs"/>
        </a:defRPr>
      </a:lvl5pPr>
      <a:lvl6pPr marL="2283222" algn="l" defTabSz="913291" rtl="0" eaLnBrk="1" latinLnBrk="0" hangingPunct="1">
        <a:defRPr sz="1800" kern="1200">
          <a:solidFill>
            <a:schemeClr val="tx1"/>
          </a:solidFill>
          <a:latin typeface="+mn-lt"/>
          <a:ea typeface="+mn-ea"/>
          <a:cs typeface="+mn-cs"/>
        </a:defRPr>
      </a:lvl6pPr>
      <a:lvl7pPr marL="2739868" algn="l" defTabSz="913291" rtl="0" eaLnBrk="1" latinLnBrk="0" hangingPunct="1">
        <a:defRPr sz="1800" kern="1200">
          <a:solidFill>
            <a:schemeClr val="tx1"/>
          </a:solidFill>
          <a:latin typeface="+mn-lt"/>
          <a:ea typeface="+mn-ea"/>
          <a:cs typeface="+mn-cs"/>
        </a:defRPr>
      </a:lvl7pPr>
      <a:lvl8pPr marL="3196511" algn="l" defTabSz="913291" rtl="0" eaLnBrk="1" latinLnBrk="0" hangingPunct="1">
        <a:defRPr sz="1800" kern="1200">
          <a:solidFill>
            <a:schemeClr val="tx1"/>
          </a:solidFill>
          <a:latin typeface="+mn-lt"/>
          <a:ea typeface="+mn-ea"/>
          <a:cs typeface="+mn-cs"/>
        </a:defRPr>
      </a:lvl8pPr>
      <a:lvl9pPr marL="3653155" algn="l" defTabSz="913291"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3125816"/>
      </p:ext>
    </p:extLst>
  </p:cSld>
  <p:clrMap bg1="lt1" tx1="dk1" bg2="lt2" tx2="dk2" accent1="accent1" accent2="accent2" accent3="accent3" accent4="accent4" accent5="accent5" accent6="accent6" hlink="hlink" folHlink="folHlink"/>
  <p:sldLayoutIdLst>
    <p:sldLayoutId id="2147483740" r:id="rId1"/>
    <p:sldLayoutId id="2147483743" r:id="rId2"/>
    <p:sldLayoutId id="2147483744" r:id="rId3"/>
    <p:sldLayoutId id="2147483745" r:id="rId4"/>
    <p:sldLayoutId id="2147483746" r:id="rId5"/>
    <p:sldLayoutId id="2147483747" r:id="rId6"/>
    <p:sldLayoutId id="2147483748" r:id="rId7"/>
  </p:sldLayoutIdLst>
  <p:transition/>
  <p:hf sldNum="0" hdr="0" ftr="0" dt="0"/>
  <p:txStyles>
    <p:titleStyle>
      <a:lvl1pPr algn="l" defTabSz="91329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325" indent="-228325" algn="l" defTabSz="9132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4968" indent="-228325" algn="l" defTabSz="913291"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1607" indent="-228325" algn="l" defTabSz="913291"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598257"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4pPr>
      <a:lvl5pPr marL="2054899"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5pPr>
      <a:lvl6pPr marL="2511544"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6pPr>
      <a:lvl7pPr marL="2968188"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7pPr>
      <a:lvl8pPr marL="3424829"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8pPr>
      <a:lvl9pPr marL="3881476"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291" rtl="0" eaLnBrk="1" latinLnBrk="0" hangingPunct="1">
        <a:defRPr sz="1800" kern="1200">
          <a:solidFill>
            <a:schemeClr val="tx1"/>
          </a:solidFill>
          <a:latin typeface="+mn-lt"/>
          <a:ea typeface="+mn-ea"/>
          <a:cs typeface="+mn-cs"/>
        </a:defRPr>
      </a:lvl1pPr>
      <a:lvl2pPr marL="456645" algn="l" defTabSz="913291" rtl="0" eaLnBrk="1" latinLnBrk="0" hangingPunct="1">
        <a:defRPr sz="1800" kern="1200">
          <a:solidFill>
            <a:schemeClr val="tx1"/>
          </a:solidFill>
          <a:latin typeface="+mn-lt"/>
          <a:ea typeface="+mn-ea"/>
          <a:cs typeface="+mn-cs"/>
        </a:defRPr>
      </a:lvl2pPr>
      <a:lvl3pPr marL="913291" algn="l" defTabSz="913291" rtl="0" eaLnBrk="1" latinLnBrk="0" hangingPunct="1">
        <a:defRPr sz="1800" kern="1200">
          <a:solidFill>
            <a:schemeClr val="tx1"/>
          </a:solidFill>
          <a:latin typeface="+mn-lt"/>
          <a:ea typeface="+mn-ea"/>
          <a:cs typeface="+mn-cs"/>
        </a:defRPr>
      </a:lvl3pPr>
      <a:lvl4pPr marL="1369931" algn="l" defTabSz="913291" rtl="0" eaLnBrk="1" latinLnBrk="0" hangingPunct="1">
        <a:defRPr sz="1800" kern="1200">
          <a:solidFill>
            <a:schemeClr val="tx1"/>
          </a:solidFill>
          <a:latin typeface="+mn-lt"/>
          <a:ea typeface="+mn-ea"/>
          <a:cs typeface="+mn-cs"/>
        </a:defRPr>
      </a:lvl4pPr>
      <a:lvl5pPr marL="1826577" algn="l" defTabSz="913291" rtl="0" eaLnBrk="1" latinLnBrk="0" hangingPunct="1">
        <a:defRPr sz="1800" kern="1200">
          <a:solidFill>
            <a:schemeClr val="tx1"/>
          </a:solidFill>
          <a:latin typeface="+mn-lt"/>
          <a:ea typeface="+mn-ea"/>
          <a:cs typeface="+mn-cs"/>
        </a:defRPr>
      </a:lvl5pPr>
      <a:lvl6pPr marL="2283222" algn="l" defTabSz="913291" rtl="0" eaLnBrk="1" latinLnBrk="0" hangingPunct="1">
        <a:defRPr sz="1800" kern="1200">
          <a:solidFill>
            <a:schemeClr val="tx1"/>
          </a:solidFill>
          <a:latin typeface="+mn-lt"/>
          <a:ea typeface="+mn-ea"/>
          <a:cs typeface="+mn-cs"/>
        </a:defRPr>
      </a:lvl6pPr>
      <a:lvl7pPr marL="2739868" algn="l" defTabSz="913291" rtl="0" eaLnBrk="1" latinLnBrk="0" hangingPunct="1">
        <a:defRPr sz="1800" kern="1200">
          <a:solidFill>
            <a:schemeClr val="tx1"/>
          </a:solidFill>
          <a:latin typeface="+mn-lt"/>
          <a:ea typeface="+mn-ea"/>
          <a:cs typeface="+mn-cs"/>
        </a:defRPr>
      </a:lvl7pPr>
      <a:lvl8pPr marL="3196511" algn="l" defTabSz="913291" rtl="0" eaLnBrk="1" latinLnBrk="0" hangingPunct="1">
        <a:defRPr sz="1800" kern="1200">
          <a:solidFill>
            <a:schemeClr val="tx1"/>
          </a:solidFill>
          <a:latin typeface="+mn-lt"/>
          <a:ea typeface="+mn-ea"/>
          <a:cs typeface="+mn-cs"/>
        </a:defRPr>
      </a:lvl8pPr>
      <a:lvl9pPr marL="3653155" algn="l" defTabSz="913291"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组合 2"/>
          <p:cNvGrpSpPr>
            <a:grpSpLocks/>
          </p:cNvGrpSpPr>
          <p:nvPr userDrawn="1"/>
        </p:nvGrpSpPr>
        <p:grpSpPr bwMode="auto">
          <a:xfrm>
            <a:off x="531" y="1024046"/>
            <a:ext cx="9643533" cy="72000"/>
            <a:chOff x="0" y="4596495"/>
            <a:chExt cx="9144000" cy="104775"/>
          </a:xfrm>
        </p:grpSpPr>
        <p:sp>
          <p:nvSpPr>
            <p:cNvPr id="6" name="Rectangle 13"/>
            <p:cNvSpPr/>
            <p:nvPr/>
          </p:nvSpPr>
          <p:spPr>
            <a:xfrm>
              <a:off x="0" y="4596495"/>
              <a:ext cx="9144000" cy="1047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rgbClr val="FFFFFF"/>
                </a:solidFill>
              </a:endParaRPr>
            </a:p>
          </p:txBody>
        </p:sp>
        <p:sp>
          <p:nvSpPr>
            <p:cNvPr id="7" name="Rectangle 14"/>
            <p:cNvSpPr/>
            <p:nvPr/>
          </p:nvSpPr>
          <p:spPr>
            <a:xfrm>
              <a:off x="4610100" y="4596495"/>
              <a:ext cx="4533900" cy="104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000" dirty="0">
                <a:solidFill>
                  <a:srgbClr val="FFFFFF"/>
                </a:solidFill>
              </a:endParaRPr>
            </a:p>
          </p:txBody>
        </p:sp>
      </p:grpSp>
    </p:spTree>
    <p:extLst>
      <p:ext uri="{BB962C8B-B14F-4D97-AF65-F5344CB8AC3E}">
        <p14:creationId xmlns:p14="http://schemas.microsoft.com/office/powerpoint/2010/main" val="4250131745"/>
      </p:ext>
    </p:extLst>
  </p:cSld>
  <p:clrMap bg1="lt1" tx1="dk1" bg2="lt2" tx2="dk2" accent1="accent1" accent2="accent2" accent3="accent3" accent4="accent4" accent5="accent5" accent6="accent6" hlink="hlink" folHlink="folHlink"/>
  <p:sldLayoutIdLst>
    <p:sldLayoutId id="2147483750" r:id="rId1"/>
    <p:sldLayoutId id="2147483752" r:id="rId2"/>
    <p:sldLayoutId id="2147483753" r:id="rId3"/>
    <p:sldLayoutId id="2147483754" r:id="rId4"/>
  </p:sldLayoutIdLst>
  <p:transition/>
  <p:hf sldNum="0" hdr="0" ftr="0" dt="0"/>
  <p:txStyles>
    <p:titleStyle>
      <a:lvl1pPr algn="l" defTabSz="91329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325" indent="-228325" algn="l" defTabSz="9132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4968" indent="-228325" algn="l" defTabSz="913291"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1607" indent="-228325" algn="l" defTabSz="913291"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598257"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4pPr>
      <a:lvl5pPr marL="2054899"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5pPr>
      <a:lvl6pPr marL="2511544"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6pPr>
      <a:lvl7pPr marL="2968188"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7pPr>
      <a:lvl8pPr marL="3424829"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8pPr>
      <a:lvl9pPr marL="3881476"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291" rtl="0" eaLnBrk="1" latinLnBrk="0" hangingPunct="1">
        <a:defRPr sz="1800" kern="1200">
          <a:solidFill>
            <a:schemeClr val="tx1"/>
          </a:solidFill>
          <a:latin typeface="+mn-lt"/>
          <a:ea typeface="+mn-ea"/>
          <a:cs typeface="+mn-cs"/>
        </a:defRPr>
      </a:lvl1pPr>
      <a:lvl2pPr marL="456645" algn="l" defTabSz="913291" rtl="0" eaLnBrk="1" latinLnBrk="0" hangingPunct="1">
        <a:defRPr sz="1800" kern="1200">
          <a:solidFill>
            <a:schemeClr val="tx1"/>
          </a:solidFill>
          <a:latin typeface="+mn-lt"/>
          <a:ea typeface="+mn-ea"/>
          <a:cs typeface="+mn-cs"/>
        </a:defRPr>
      </a:lvl2pPr>
      <a:lvl3pPr marL="913291" algn="l" defTabSz="913291" rtl="0" eaLnBrk="1" latinLnBrk="0" hangingPunct="1">
        <a:defRPr sz="1800" kern="1200">
          <a:solidFill>
            <a:schemeClr val="tx1"/>
          </a:solidFill>
          <a:latin typeface="+mn-lt"/>
          <a:ea typeface="+mn-ea"/>
          <a:cs typeface="+mn-cs"/>
        </a:defRPr>
      </a:lvl3pPr>
      <a:lvl4pPr marL="1369931" algn="l" defTabSz="913291" rtl="0" eaLnBrk="1" latinLnBrk="0" hangingPunct="1">
        <a:defRPr sz="1800" kern="1200">
          <a:solidFill>
            <a:schemeClr val="tx1"/>
          </a:solidFill>
          <a:latin typeface="+mn-lt"/>
          <a:ea typeface="+mn-ea"/>
          <a:cs typeface="+mn-cs"/>
        </a:defRPr>
      </a:lvl4pPr>
      <a:lvl5pPr marL="1826577" algn="l" defTabSz="913291" rtl="0" eaLnBrk="1" latinLnBrk="0" hangingPunct="1">
        <a:defRPr sz="1800" kern="1200">
          <a:solidFill>
            <a:schemeClr val="tx1"/>
          </a:solidFill>
          <a:latin typeface="+mn-lt"/>
          <a:ea typeface="+mn-ea"/>
          <a:cs typeface="+mn-cs"/>
        </a:defRPr>
      </a:lvl5pPr>
      <a:lvl6pPr marL="2283222" algn="l" defTabSz="913291" rtl="0" eaLnBrk="1" latinLnBrk="0" hangingPunct="1">
        <a:defRPr sz="1800" kern="1200">
          <a:solidFill>
            <a:schemeClr val="tx1"/>
          </a:solidFill>
          <a:latin typeface="+mn-lt"/>
          <a:ea typeface="+mn-ea"/>
          <a:cs typeface="+mn-cs"/>
        </a:defRPr>
      </a:lvl6pPr>
      <a:lvl7pPr marL="2739868" algn="l" defTabSz="913291" rtl="0" eaLnBrk="1" latinLnBrk="0" hangingPunct="1">
        <a:defRPr sz="1800" kern="1200">
          <a:solidFill>
            <a:schemeClr val="tx1"/>
          </a:solidFill>
          <a:latin typeface="+mn-lt"/>
          <a:ea typeface="+mn-ea"/>
          <a:cs typeface="+mn-cs"/>
        </a:defRPr>
      </a:lvl7pPr>
      <a:lvl8pPr marL="3196511" algn="l" defTabSz="913291" rtl="0" eaLnBrk="1" latinLnBrk="0" hangingPunct="1">
        <a:defRPr sz="1800" kern="1200">
          <a:solidFill>
            <a:schemeClr val="tx1"/>
          </a:solidFill>
          <a:latin typeface="+mn-lt"/>
          <a:ea typeface="+mn-ea"/>
          <a:cs typeface="+mn-cs"/>
        </a:defRPr>
      </a:lvl8pPr>
      <a:lvl9pPr marL="3653155" algn="l" defTabSz="913291"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4" name="组合 2"/>
          <p:cNvGrpSpPr>
            <a:grpSpLocks/>
          </p:cNvGrpSpPr>
          <p:nvPr userDrawn="1"/>
        </p:nvGrpSpPr>
        <p:grpSpPr bwMode="auto">
          <a:xfrm>
            <a:off x="531" y="1024046"/>
            <a:ext cx="9643533" cy="72000"/>
            <a:chOff x="0" y="4596495"/>
            <a:chExt cx="9144000" cy="104775"/>
          </a:xfrm>
        </p:grpSpPr>
        <p:sp>
          <p:nvSpPr>
            <p:cNvPr id="6" name="Rectangle 13"/>
            <p:cNvSpPr/>
            <p:nvPr/>
          </p:nvSpPr>
          <p:spPr>
            <a:xfrm>
              <a:off x="0" y="4596495"/>
              <a:ext cx="9144000" cy="1047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62223">
                <a:defRPr/>
              </a:pPr>
              <a:endParaRPr lang="en-US" sz="2000" dirty="0">
                <a:solidFill>
                  <a:srgbClr val="FFFFFF"/>
                </a:solidFill>
              </a:endParaRPr>
            </a:p>
          </p:txBody>
        </p:sp>
        <p:sp>
          <p:nvSpPr>
            <p:cNvPr id="7" name="Rectangle 14"/>
            <p:cNvSpPr/>
            <p:nvPr/>
          </p:nvSpPr>
          <p:spPr>
            <a:xfrm>
              <a:off x="4610100" y="4596495"/>
              <a:ext cx="4533900" cy="104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62223">
                <a:defRPr/>
              </a:pPr>
              <a:endParaRPr lang="en-US" sz="2000" dirty="0">
                <a:solidFill>
                  <a:srgbClr val="FFFFFF"/>
                </a:solidFill>
              </a:endParaRPr>
            </a:p>
          </p:txBody>
        </p:sp>
      </p:grpSp>
    </p:spTree>
    <p:extLst>
      <p:ext uri="{BB962C8B-B14F-4D97-AF65-F5344CB8AC3E}">
        <p14:creationId xmlns:p14="http://schemas.microsoft.com/office/powerpoint/2010/main" val="310721781"/>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9" r:id="rId6"/>
    <p:sldLayoutId id="2147483790" r:id="rId7"/>
  </p:sldLayoutIdLst>
  <p:transition/>
  <p:hf sldNum="0" hdr="0" ftr="0" dt="0"/>
  <p:txStyles>
    <p:titleStyle>
      <a:lvl1pPr algn="l" defTabSz="912359"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089" indent="-228089" algn="l" defTabSz="91235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4271" indent="-228089" algn="l" defTabSz="912359"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0445" indent="-228089" algn="l" defTabSz="912359"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596631" indent="-228089" algn="l" defTabSz="912359"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4pPr>
      <a:lvl5pPr marL="2052807" indent="-228089" algn="l" defTabSz="912359"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5pPr>
      <a:lvl6pPr marL="2508984" indent="-228089" algn="l" defTabSz="912359"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6pPr>
      <a:lvl7pPr marL="2965166" indent="-228089" algn="l" defTabSz="912359"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7pPr>
      <a:lvl8pPr marL="3421344" indent="-228089" algn="l" defTabSz="912359"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8pPr>
      <a:lvl9pPr marL="3877519" indent="-228089" algn="l" defTabSz="912359"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2359" rtl="0" eaLnBrk="1" latinLnBrk="0" hangingPunct="1">
        <a:defRPr sz="1800" kern="1200">
          <a:solidFill>
            <a:schemeClr val="tx1"/>
          </a:solidFill>
          <a:latin typeface="+mn-lt"/>
          <a:ea typeface="+mn-ea"/>
          <a:cs typeface="+mn-cs"/>
        </a:defRPr>
      </a:lvl1pPr>
      <a:lvl2pPr marL="456181" algn="l" defTabSz="912359" rtl="0" eaLnBrk="1" latinLnBrk="0" hangingPunct="1">
        <a:defRPr sz="1800" kern="1200">
          <a:solidFill>
            <a:schemeClr val="tx1"/>
          </a:solidFill>
          <a:latin typeface="+mn-lt"/>
          <a:ea typeface="+mn-ea"/>
          <a:cs typeface="+mn-cs"/>
        </a:defRPr>
      </a:lvl2pPr>
      <a:lvl3pPr marL="912359" algn="l" defTabSz="912359" rtl="0" eaLnBrk="1" latinLnBrk="0" hangingPunct="1">
        <a:defRPr sz="1800" kern="1200">
          <a:solidFill>
            <a:schemeClr val="tx1"/>
          </a:solidFill>
          <a:latin typeface="+mn-lt"/>
          <a:ea typeface="+mn-ea"/>
          <a:cs typeface="+mn-cs"/>
        </a:defRPr>
      </a:lvl3pPr>
      <a:lvl4pPr marL="1368542" algn="l" defTabSz="912359" rtl="0" eaLnBrk="1" latinLnBrk="0" hangingPunct="1">
        <a:defRPr sz="1800" kern="1200">
          <a:solidFill>
            <a:schemeClr val="tx1"/>
          </a:solidFill>
          <a:latin typeface="+mn-lt"/>
          <a:ea typeface="+mn-ea"/>
          <a:cs typeface="+mn-cs"/>
        </a:defRPr>
      </a:lvl4pPr>
      <a:lvl5pPr marL="1824716" algn="l" defTabSz="912359" rtl="0" eaLnBrk="1" latinLnBrk="0" hangingPunct="1">
        <a:defRPr sz="1800" kern="1200">
          <a:solidFill>
            <a:schemeClr val="tx1"/>
          </a:solidFill>
          <a:latin typeface="+mn-lt"/>
          <a:ea typeface="+mn-ea"/>
          <a:cs typeface="+mn-cs"/>
        </a:defRPr>
      </a:lvl5pPr>
      <a:lvl6pPr marL="2280896" algn="l" defTabSz="912359" rtl="0" eaLnBrk="1" latinLnBrk="0" hangingPunct="1">
        <a:defRPr sz="1800" kern="1200">
          <a:solidFill>
            <a:schemeClr val="tx1"/>
          </a:solidFill>
          <a:latin typeface="+mn-lt"/>
          <a:ea typeface="+mn-ea"/>
          <a:cs typeface="+mn-cs"/>
        </a:defRPr>
      </a:lvl6pPr>
      <a:lvl7pPr marL="2737074" algn="l" defTabSz="912359" rtl="0" eaLnBrk="1" latinLnBrk="0" hangingPunct="1">
        <a:defRPr sz="1800" kern="1200">
          <a:solidFill>
            <a:schemeClr val="tx1"/>
          </a:solidFill>
          <a:latin typeface="+mn-lt"/>
          <a:ea typeface="+mn-ea"/>
          <a:cs typeface="+mn-cs"/>
        </a:defRPr>
      </a:lvl7pPr>
      <a:lvl8pPr marL="3193257" algn="l" defTabSz="912359" rtl="0" eaLnBrk="1" latinLnBrk="0" hangingPunct="1">
        <a:defRPr sz="1800" kern="1200">
          <a:solidFill>
            <a:schemeClr val="tx1"/>
          </a:solidFill>
          <a:latin typeface="+mn-lt"/>
          <a:ea typeface="+mn-ea"/>
          <a:cs typeface="+mn-cs"/>
        </a:defRPr>
      </a:lvl8pPr>
      <a:lvl9pPr marL="3649435" algn="l" defTabSz="912359"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721781"/>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800" r:id="rId7"/>
  </p:sldLayoutIdLst>
  <p:transition/>
  <p:hf sldNum="0" hdr="0" ftr="0" dt="0"/>
  <p:txStyles>
    <p:titleStyle>
      <a:lvl1pPr algn="l" defTabSz="912577" rtl="0" eaLnBrk="1" latinLnBrk="0" hangingPunct="1">
        <a:lnSpc>
          <a:spcPct val="90000"/>
        </a:lnSpc>
        <a:spcBef>
          <a:spcPct val="0"/>
        </a:spcBef>
        <a:buNone/>
        <a:defRPr sz="4500" kern="1200">
          <a:solidFill>
            <a:schemeClr val="tx1"/>
          </a:solidFill>
          <a:latin typeface="+mj-lt"/>
          <a:ea typeface="+mj-ea"/>
          <a:cs typeface="+mj-cs"/>
        </a:defRPr>
      </a:lvl1pPr>
    </p:titleStyle>
    <p:bodyStyle>
      <a:lvl1pPr marL="228146" indent="-228146" algn="l" defTabSz="9125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4434" indent="-228146" algn="l" defTabSz="912577"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0722" indent="-228146" algn="l" defTabSz="912577"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597019" indent="-228146" algn="l" defTabSz="912577"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4pPr>
      <a:lvl5pPr marL="2053302" indent="-228146" algn="l" defTabSz="912577"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5pPr>
      <a:lvl6pPr marL="2509592" indent="-228146" algn="l" defTabSz="912577"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6pPr>
      <a:lvl7pPr marL="2965886" indent="-228146" algn="l" defTabSz="912577"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7pPr>
      <a:lvl8pPr marL="3422173" indent="-228146" algn="l" defTabSz="912577"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8pPr>
      <a:lvl9pPr marL="3878459" indent="-228146" algn="l" defTabSz="912577"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2577" rtl="0" eaLnBrk="1" latinLnBrk="0" hangingPunct="1">
        <a:defRPr sz="1800" kern="1200">
          <a:solidFill>
            <a:schemeClr val="tx1"/>
          </a:solidFill>
          <a:latin typeface="+mn-lt"/>
          <a:ea typeface="+mn-ea"/>
          <a:cs typeface="+mn-cs"/>
        </a:defRPr>
      </a:lvl1pPr>
      <a:lvl2pPr marL="456291" algn="l" defTabSz="912577" rtl="0" eaLnBrk="1" latinLnBrk="0" hangingPunct="1">
        <a:defRPr sz="1800" kern="1200">
          <a:solidFill>
            <a:schemeClr val="tx1"/>
          </a:solidFill>
          <a:latin typeface="+mn-lt"/>
          <a:ea typeface="+mn-ea"/>
          <a:cs typeface="+mn-cs"/>
        </a:defRPr>
      </a:lvl2pPr>
      <a:lvl3pPr marL="912577" algn="l" defTabSz="912577" rtl="0" eaLnBrk="1" latinLnBrk="0" hangingPunct="1">
        <a:defRPr sz="1800" kern="1200">
          <a:solidFill>
            <a:schemeClr val="tx1"/>
          </a:solidFill>
          <a:latin typeface="+mn-lt"/>
          <a:ea typeface="+mn-ea"/>
          <a:cs typeface="+mn-cs"/>
        </a:defRPr>
      </a:lvl3pPr>
      <a:lvl4pPr marL="1368868" algn="l" defTabSz="912577" rtl="0" eaLnBrk="1" latinLnBrk="0" hangingPunct="1">
        <a:defRPr sz="1800" kern="1200">
          <a:solidFill>
            <a:schemeClr val="tx1"/>
          </a:solidFill>
          <a:latin typeface="+mn-lt"/>
          <a:ea typeface="+mn-ea"/>
          <a:cs typeface="+mn-cs"/>
        </a:defRPr>
      </a:lvl4pPr>
      <a:lvl5pPr marL="1825158" algn="l" defTabSz="912577" rtl="0" eaLnBrk="1" latinLnBrk="0" hangingPunct="1">
        <a:defRPr sz="1800" kern="1200">
          <a:solidFill>
            <a:schemeClr val="tx1"/>
          </a:solidFill>
          <a:latin typeface="+mn-lt"/>
          <a:ea typeface="+mn-ea"/>
          <a:cs typeface="+mn-cs"/>
        </a:defRPr>
      </a:lvl5pPr>
      <a:lvl6pPr marL="2281450" algn="l" defTabSz="912577" rtl="0" eaLnBrk="1" latinLnBrk="0" hangingPunct="1">
        <a:defRPr sz="1800" kern="1200">
          <a:solidFill>
            <a:schemeClr val="tx1"/>
          </a:solidFill>
          <a:latin typeface="+mn-lt"/>
          <a:ea typeface="+mn-ea"/>
          <a:cs typeface="+mn-cs"/>
        </a:defRPr>
      </a:lvl6pPr>
      <a:lvl7pPr marL="2737744" algn="l" defTabSz="912577" rtl="0" eaLnBrk="1" latinLnBrk="0" hangingPunct="1">
        <a:defRPr sz="1800" kern="1200">
          <a:solidFill>
            <a:schemeClr val="tx1"/>
          </a:solidFill>
          <a:latin typeface="+mn-lt"/>
          <a:ea typeface="+mn-ea"/>
          <a:cs typeface="+mn-cs"/>
        </a:defRPr>
      </a:lvl7pPr>
      <a:lvl8pPr marL="3194029" algn="l" defTabSz="912577" rtl="0" eaLnBrk="1" latinLnBrk="0" hangingPunct="1">
        <a:defRPr sz="1800" kern="1200">
          <a:solidFill>
            <a:schemeClr val="tx1"/>
          </a:solidFill>
          <a:latin typeface="+mn-lt"/>
          <a:ea typeface="+mn-ea"/>
          <a:cs typeface="+mn-cs"/>
        </a:defRPr>
      </a:lvl8pPr>
      <a:lvl9pPr marL="3650319" algn="l" defTabSz="912577"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组合 2"/>
          <p:cNvGrpSpPr>
            <a:grpSpLocks/>
          </p:cNvGrpSpPr>
          <p:nvPr userDrawn="1"/>
        </p:nvGrpSpPr>
        <p:grpSpPr bwMode="auto">
          <a:xfrm>
            <a:off x="531" y="1024046"/>
            <a:ext cx="9643533" cy="72000"/>
            <a:chOff x="0" y="4596495"/>
            <a:chExt cx="9144000" cy="104775"/>
          </a:xfrm>
        </p:grpSpPr>
        <p:sp>
          <p:nvSpPr>
            <p:cNvPr id="6" name="Rectangle 13"/>
            <p:cNvSpPr/>
            <p:nvPr/>
          </p:nvSpPr>
          <p:spPr>
            <a:xfrm>
              <a:off x="0" y="4596495"/>
              <a:ext cx="9144000" cy="1047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rgbClr val="FFFFFF"/>
                </a:solidFill>
              </a:endParaRPr>
            </a:p>
          </p:txBody>
        </p:sp>
        <p:sp>
          <p:nvSpPr>
            <p:cNvPr id="7" name="Rectangle 14"/>
            <p:cNvSpPr/>
            <p:nvPr/>
          </p:nvSpPr>
          <p:spPr>
            <a:xfrm>
              <a:off x="4610100" y="4596495"/>
              <a:ext cx="4533900" cy="104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000" dirty="0">
                <a:solidFill>
                  <a:srgbClr val="FFFFFF"/>
                </a:solidFill>
              </a:endParaRPr>
            </a:p>
          </p:txBody>
        </p:sp>
      </p:grpSp>
    </p:spTree>
    <p:extLst>
      <p:ext uri="{BB962C8B-B14F-4D97-AF65-F5344CB8AC3E}">
        <p14:creationId xmlns:p14="http://schemas.microsoft.com/office/powerpoint/2010/main" val="310721781"/>
      </p:ext>
    </p:extLst>
  </p:cSld>
  <p:clrMap bg1="lt1" tx1="dk1" bg2="lt2" tx2="dk2" accent1="accent1" accent2="accent2" accent3="accent3" accent4="accent4" accent5="accent5" accent6="accent6" hlink="hlink" folHlink="folHlink"/>
  <p:sldLayoutIdLst>
    <p:sldLayoutId id="2147483802" r:id="rId1"/>
    <p:sldLayoutId id="2147483804" r:id="rId2"/>
    <p:sldLayoutId id="2147483805" r:id="rId3"/>
    <p:sldLayoutId id="2147483806" r:id="rId4"/>
    <p:sldLayoutId id="2147483807" r:id="rId5"/>
  </p:sldLayoutIdLst>
  <p:transition/>
  <p:hf sldNum="0" hdr="0" ftr="0" dt="0"/>
  <p:txStyles>
    <p:titleStyle>
      <a:lvl1pPr algn="l" defTabSz="91329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325" indent="-228325" algn="l" defTabSz="9132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4968" indent="-228325" algn="l" defTabSz="913291"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1607" indent="-228325" algn="l" defTabSz="913291"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598257"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4pPr>
      <a:lvl5pPr marL="2054899"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5pPr>
      <a:lvl6pPr marL="2511544"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6pPr>
      <a:lvl7pPr marL="2968188"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7pPr>
      <a:lvl8pPr marL="3424829"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8pPr>
      <a:lvl9pPr marL="3881476" indent="-228325" algn="l" defTabSz="913291"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291" rtl="0" eaLnBrk="1" latinLnBrk="0" hangingPunct="1">
        <a:defRPr sz="1800" kern="1200">
          <a:solidFill>
            <a:schemeClr val="tx1"/>
          </a:solidFill>
          <a:latin typeface="+mn-lt"/>
          <a:ea typeface="+mn-ea"/>
          <a:cs typeface="+mn-cs"/>
        </a:defRPr>
      </a:lvl1pPr>
      <a:lvl2pPr marL="456645" algn="l" defTabSz="913291" rtl="0" eaLnBrk="1" latinLnBrk="0" hangingPunct="1">
        <a:defRPr sz="1800" kern="1200">
          <a:solidFill>
            <a:schemeClr val="tx1"/>
          </a:solidFill>
          <a:latin typeface="+mn-lt"/>
          <a:ea typeface="+mn-ea"/>
          <a:cs typeface="+mn-cs"/>
        </a:defRPr>
      </a:lvl2pPr>
      <a:lvl3pPr marL="913291" algn="l" defTabSz="913291" rtl="0" eaLnBrk="1" latinLnBrk="0" hangingPunct="1">
        <a:defRPr sz="1800" kern="1200">
          <a:solidFill>
            <a:schemeClr val="tx1"/>
          </a:solidFill>
          <a:latin typeface="+mn-lt"/>
          <a:ea typeface="+mn-ea"/>
          <a:cs typeface="+mn-cs"/>
        </a:defRPr>
      </a:lvl3pPr>
      <a:lvl4pPr marL="1369931" algn="l" defTabSz="913291" rtl="0" eaLnBrk="1" latinLnBrk="0" hangingPunct="1">
        <a:defRPr sz="1800" kern="1200">
          <a:solidFill>
            <a:schemeClr val="tx1"/>
          </a:solidFill>
          <a:latin typeface="+mn-lt"/>
          <a:ea typeface="+mn-ea"/>
          <a:cs typeface="+mn-cs"/>
        </a:defRPr>
      </a:lvl4pPr>
      <a:lvl5pPr marL="1826577" algn="l" defTabSz="913291" rtl="0" eaLnBrk="1" latinLnBrk="0" hangingPunct="1">
        <a:defRPr sz="1800" kern="1200">
          <a:solidFill>
            <a:schemeClr val="tx1"/>
          </a:solidFill>
          <a:latin typeface="+mn-lt"/>
          <a:ea typeface="+mn-ea"/>
          <a:cs typeface="+mn-cs"/>
        </a:defRPr>
      </a:lvl5pPr>
      <a:lvl6pPr marL="2283222" algn="l" defTabSz="913291" rtl="0" eaLnBrk="1" latinLnBrk="0" hangingPunct="1">
        <a:defRPr sz="1800" kern="1200">
          <a:solidFill>
            <a:schemeClr val="tx1"/>
          </a:solidFill>
          <a:latin typeface="+mn-lt"/>
          <a:ea typeface="+mn-ea"/>
          <a:cs typeface="+mn-cs"/>
        </a:defRPr>
      </a:lvl6pPr>
      <a:lvl7pPr marL="2739868" algn="l" defTabSz="913291" rtl="0" eaLnBrk="1" latinLnBrk="0" hangingPunct="1">
        <a:defRPr sz="1800" kern="1200">
          <a:solidFill>
            <a:schemeClr val="tx1"/>
          </a:solidFill>
          <a:latin typeface="+mn-lt"/>
          <a:ea typeface="+mn-ea"/>
          <a:cs typeface="+mn-cs"/>
        </a:defRPr>
      </a:lvl7pPr>
      <a:lvl8pPr marL="3196511" algn="l" defTabSz="913291" rtl="0" eaLnBrk="1" latinLnBrk="0" hangingPunct="1">
        <a:defRPr sz="1800" kern="1200">
          <a:solidFill>
            <a:schemeClr val="tx1"/>
          </a:solidFill>
          <a:latin typeface="+mn-lt"/>
          <a:ea typeface="+mn-ea"/>
          <a:cs typeface="+mn-cs"/>
        </a:defRPr>
      </a:lvl8pPr>
      <a:lvl9pPr marL="3653155" algn="l" defTabSz="913291"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组合 2"/>
          <p:cNvGrpSpPr>
            <a:grpSpLocks/>
          </p:cNvGrpSpPr>
          <p:nvPr userDrawn="1"/>
        </p:nvGrpSpPr>
        <p:grpSpPr bwMode="auto">
          <a:xfrm>
            <a:off x="531" y="1024046"/>
            <a:ext cx="9643533" cy="72000"/>
            <a:chOff x="0" y="4596495"/>
            <a:chExt cx="9144000" cy="104775"/>
          </a:xfrm>
        </p:grpSpPr>
        <p:sp>
          <p:nvSpPr>
            <p:cNvPr id="6" name="Rectangle 13"/>
            <p:cNvSpPr/>
            <p:nvPr/>
          </p:nvSpPr>
          <p:spPr>
            <a:xfrm>
              <a:off x="0" y="4596495"/>
              <a:ext cx="9144000" cy="1047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62483">
                <a:defRPr/>
              </a:pPr>
              <a:endParaRPr lang="en-US" sz="2000" dirty="0">
                <a:solidFill>
                  <a:srgbClr val="FFFFFF"/>
                </a:solidFill>
              </a:endParaRPr>
            </a:p>
          </p:txBody>
        </p:sp>
        <p:sp>
          <p:nvSpPr>
            <p:cNvPr id="7" name="Rectangle 14"/>
            <p:cNvSpPr/>
            <p:nvPr/>
          </p:nvSpPr>
          <p:spPr>
            <a:xfrm>
              <a:off x="4610100" y="4596495"/>
              <a:ext cx="4533900" cy="104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62483">
                <a:defRPr/>
              </a:pPr>
              <a:endParaRPr lang="en-US" sz="2000" dirty="0">
                <a:solidFill>
                  <a:srgbClr val="FFFFFF"/>
                </a:solidFill>
              </a:endParaRPr>
            </a:p>
          </p:txBody>
        </p:sp>
      </p:grpSp>
    </p:spTree>
    <p:extLst>
      <p:ext uri="{BB962C8B-B14F-4D97-AF65-F5344CB8AC3E}">
        <p14:creationId xmlns:p14="http://schemas.microsoft.com/office/powerpoint/2010/main" val="310721781"/>
      </p:ext>
    </p:extLst>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2" r:id="rId5"/>
  </p:sldLayoutIdLst>
  <p:transition/>
  <p:hf sldNum="0" hdr="0" ftr="0" dt="0"/>
  <p:txStyles>
    <p:titleStyle>
      <a:lvl1pPr algn="l" defTabSz="91260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152" indent="-228152" algn="l" defTabSz="91260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4454" indent="-228152" algn="l" defTabSz="912603"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0750" indent="-228152" algn="l" defTabSz="912603"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597059" indent="-228152" algn="l" defTabSz="912603"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4pPr>
      <a:lvl5pPr marL="2053355" indent="-228152" algn="l" defTabSz="912603"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5pPr>
      <a:lvl6pPr marL="2509655" indent="-228152" algn="l" defTabSz="912603"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6pPr>
      <a:lvl7pPr marL="2965959" indent="-228152" algn="l" defTabSz="912603"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7pPr>
      <a:lvl8pPr marL="3422261" indent="-228152" algn="l" defTabSz="912603"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8pPr>
      <a:lvl9pPr marL="3878558" indent="-228152" algn="l" defTabSz="912603" rtl="0" eaLnBrk="1" latinLnBrk="0" hangingPunct="1">
        <a:lnSpc>
          <a:spcPct val="90000"/>
        </a:lnSpc>
        <a:spcBef>
          <a:spcPts val="501"/>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2603" rtl="0" eaLnBrk="1" latinLnBrk="0" hangingPunct="1">
        <a:defRPr sz="1800" kern="1200">
          <a:solidFill>
            <a:schemeClr val="tx1"/>
          </a:solidFill>
          <a:latin typeface="+mn-lt"/>
          <a:ea typeface="+mn-ea"/>
          <a:cs typeface="+mn-cs"/>
        </a:defRPr>
      </a:lvl1pPr>
      <a:lvl2pPr marL="456302" algn="l" defTabSz="912603" rtl="0" eaLnBrk="1" latinLnBrk="0" hangingPunct="1">
        <a:defRPr sz="1800" kern="1200">
          <a:solidFill>
            <a:schemeClr val="tx1"/>
          </a:solidFill>
          <a:latin typeface="+mn-lt"/>
          <a:ea typeface="+mn-ea"/>
          <a:cs typeface="+mn-cs"/>
        </a:defRPr>
      </a:lvl2pPr>
      <a:lvl3pPr marL="912603" algn="l" defTabSz="912603" rtl="0" eaLnBrk="1" latinLnBrk="0" hangingPunct="1">
        <a:defRPr sz="1800" kern="1200">
          <a:solidFill>
            <a:schemeClr val="tx1"/>
          </a:solidFill>
          <a:latin typeface="+mn-lt"/>
          <a:ea typeface="+mn-ea"/>
          <a:cs typeface="+mn-cs"/>
        </a:defRPr>
      </a:lvl3pPr>
      <a:lvl4pPr marL="1368907" algn="l" defTabSz="912603" rtl="0" eaLnBrk="1" latinLnBrk="0" hangingPunct="1">
        <a:defRPr sz="1800" kern="1200">
          <a:solidFill>
            <a:schemeClr val="tx1"/>
          </a:solidFill>
          <a:latin typeface="+mn-lt"/>
          <a:ea typeface="+mn-ea"/>
          <a:cs typeface="+mn-cs"/>
        </a:defRPr>
      </a:lvl4pPr>
      <a:lvl5pPr marL="1825204" algn="l" defTabSz="912603" rtl="0" eaLnBrk="1" latinLnBrk="0" hangingPunct="1">
        <a:defRPr sz="1800" kern="1200">
          <a:solidFill>
            <a:schemeClr val="tx1"/>
          </a:solidFill>
          <a:latin typeface="+mn-lt"/>
          <a:ea typeface="+mn-ea"/>
          <a:cs typeface="+mn-cs"/>
        </a:defRPr>
      </a:lvl5pPr>
      <a:lvl6pPr marL="2281508" algn="l" defTabSz="912603" rtl="0" eaLnBrk="1" latinLnBrk="0" hangingPunct="1">
        <a:defRPr sz="1800" kern="1200">
          <a:solidFill>
            <a:schemeClr val="tx1"/>
          </a:solidFill>
          <a:latin typeface="+mn-lt"/>
          <a:ea typeface="+mn-ea"/>
          <a:cs typeface="+mn-cs"/>
        </a:defRPr>
      </a:lvl6pPr>
      <a:lvl7pPr marL="2737805" algn="l" defTabSz="912603" rtl="0" eaLnBrk="1" latinLnBrk="0" hangingPunct="1">
        <a:defRPr sz="1800" kern="1200">
          <a:solidFill>
            <a:schemeClr val="tx1"/>
          </a:solidFill>
          <a:latin typeface="+mn-lt"/>
          <a:ea typeface="+mn-ea"/>
          <a:cs typeface="+mn-cs"/>
        </a:defRPr>
      </a:lvl7pPr>
      <a:lvl8pPr marL="3194109" algn="l" defTabSz="912603" rtl="0" eaLnBrk="1" latinLnBrk="0" hangingPunct="1">
        <a:defRPr sz="1800" kern="1200">
          <a:solidFill>
            <a:schemeClr val="tx1"/>
          </a:solidFill>
          <a:latin typeface="+mn-lt"/>
          <a:ea typeface="+mn-ea"/>
          <a:cs typeface="+mn-cs"/>
        </a:defRPr>
      </a:lvl8pPr>
      <a:lvl9pPr marL="3650411" algn="l" defTabSz="912603"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3030" y="385073"/>
            <a:ext cx="8318004"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63030" y="1925358"/>
            <a:ext cx="8318004" cy="458905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63029" y="6703596"/>
            <a:ext cx="2169914" cy="385072"/>
          </a:xfrm>
          <a:prstGeom prst="rect">
            <a:avLst/>
          </a:prstGeom>
        </p:spPr>
        <p:txBody>
          <a:bodyPr vert="horz" lIns="91440" tIns="45720" rIns="91440" bIns="45720" rtlCol="0" anchor="ctr"/>
          <a:lstStyle>
            <a:lvl1pPr algn="l">
              <a:defRPr sz="1266">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194596" y="6703596"/>
            <a:ext cx="3254871"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811120" y="6703596"/>
            <a:ext cx="2169914"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251614949"/>
      </p:ext>
    </p:extLst>
  </p:cSld>
  <p:clrMap bg1="lt1" tx1="dk1" bg2="lt2" tx2="dk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 id="2147483921" r:id="rId10"/>
    <p:sldLayoutId id="2147483922" r:id="rId11"/>
    <p:sldLayoutId id="2147483714" r:id="rId12"/>
    <p:sldLayoutId id="2147483721" r:id="rId13"/>
  </p:sldLayoutIdLst>
  <p:transition/>
  <p:hf sldNum="0" hdr="0" ftr="0" dt="0"/>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3030" y="385073"/>
            <a:ext cx="8318004"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63030" y="1925358"/>
            <a:ext cx="8318004" cy="458905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663029" y="6703596"/>
            <a:ext cx="2169914" cy="385072"/>
          </a:xfrm>
          <a:prstGeom prst="rect">
            <a:avLst/>
          </a:prstGeom>
        </p:spPr>
        <p:txBody>
          <a:bodyPr vert="horz" lIns="91440" tIns="45720" rIns="91440" bIns="45720" rtlCol="0" anchor="ctr"/>
          <a:lstStyle>
            <a:lvl1pPr algn="l">
              <a:defRPr sz="1266">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194596" y="6703596"/>
            <a:ext cx="3254871"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811120" y="6703596"/>
            <a:ext cx="2169914"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48F63A3B-78C7-47BE-AE5E-E10140E04643}" type="slidenum">
              <a:rPr lang="en-US" dirty="0"/>
              <a:t>‹#›</a:t>
            </a:fld>
            <a:endParaRPr lang="en-US" dirty="0"/>
          </a:p>
        </p:txBody>
      </p:sp>
      <p:sp>
        <p:nvSpPr>
          <p:cNvPr id="7" name="文本框 6">
            <a:extLst>
              <a:ext uri="{FF2B5EF4-FFF2-40B4-BE49-F238E27FC236}">
                <a16:creationId xmlns:a16="http://schemas.microsoft.com/office/drawing/2014/main" id="{3836A87E-30D2-47C9-9C43-3142602A5A8E}"/>
              </a:ext>
            </a:extLst>
          </p:cNvPr>
          <p:cNvSpPr txBox="1"/>
          <p:nvPr userDrawn="1"/>
        </p:nvSpPr>
        <p:spPr>
          <a:xfrm>
            <a:off x="-1" y="6816620"/>
            <a:ext cx="9644063" cy="399994"/>
          </a:xfrm>
          <a:prstGeom prst="rect">
            <a:avLst/>
          </a:prstGeom>
          <a:gradFill flip="none" rotWithShape="1">
            <a:gsLst>
              <a:gs pos="0">
                <a:schemeClr val="accent5">
                  <a:lumMod val="40000"/>
                  <a:lumOff val="60000"/>
                </a:schemeClr>
              </a:gs>
              <a:gs pos="64000">
                <a:schemeClr val="accent1">
                  <a:tint val="23500"/>
                  <a:satMod val="160000"/>
                  <a:alpha val="0"/>
                </a:schemeClr>
              </a:gs>
            </a:gsLst>
            <a:lin ang="10800000" scaled="1"/>
            <a:tileRect/>
          </a:gradFill>
        </p:spPr>
        <p:txBody>
          <a:bodyPr wrap="square" lIns="91323" tIns="45663" rIns="91323" bIns="45663" rtlCol="0">
            <a:spAutoFit/>
          </a:bodyPr>
          <a:lstStyle/>
          <a:p>
            <a:pPr algn="l"/>
            <a:r>
              <a:rPr lang="zh-CN" altLang="en-US" sz="2000" b="1" baseline="0" dirty="0">
                <a:solidFill>
                  <a:srgbClr val="FF0000"/>
                </a:solidFill>
                <a:latin typeface="华文行楷" panose="02010800040101010101" pitchFamily="2" charset="-122"/>
                <a:ea typeface="华文行楷" panose="02010800040101010101" pitchFamily="2" charset="-122"/>
              </a:rPr>
              <a:t>                            射频集成电路与系统研究中心</a:t>
            </a:r>
            <a:endParaRPr lang="zh-CN" altLang="en-US" sz="2000" b="0" dirty="0">
              <a:solidFill>
                <a:srgbClr val="FF0000"/>
              </a:solidFill>
              <a:latin typeface="华文行楷" panose="02010800040101010101" pitchFamily="2" charset="-122"/>
              <a:ea typeface="华文行楷" panose="02010800040101010101" pitchFamily="2" charset="-122"/>
            </a:endParaRPr>
          </a:p>
        </p:txBody>
      </p:sp>
      <p:grpSp>
        <p:nvGrpSpPr>
          <p:cNvPr id="8" name="组合 2">
            <a:extLst>
              <a:ext uri="{FF2B5EF4-FFF2-40B4-BE49-F238E27FC236}">
                <a16:creationId xmlns:a16="http://schemas.microsoft.com/office/drawing/2014/main" id="{B6853250-4E10-42B5-993F-413641B601CA}"/>
              </a:ext>
            </a:extLst>
          </p:cNvPr>
          <p:cNvGrpSpPr>
            <a:grpSpLocks/>
          </p:cNvGrpSpPr>
          <p:nvPr userDrawn="1"/>
        </p:nvGrpSpPr>
        <p:grpSpPr bwMode="auto">
          <a:xfrm>
            <a:off x="-5941" y="880023"/>
            <a:ext cx="9657623" cy="72000"/>
            <a:chOff x="-143023" y="4806054"/>
            <a:chExt cx="9157360" cy="104775"/>
          </a:xfrm>
        </p:grpSpPr>
        <p:sp>
          <p:nvSpPr>
            <p:cNvPr id="9" name="Rectangle 13">
              <a:extLst>
                <a:ext uri="{FF2B5EF4-FFF2-40B4-BE49-F238E27FC236}">
                  <a16:creationId xmlns:a16="http://schemas.microsoft.com/office/drawing/2014/main" id="{55A19EA8-D5E7-40ED-B896-665F8C97FC2B}"/>
                </a:ext>
              </a:extLst>
            </p:cNvPr>
            <p:cNvSpPr/>
            <p:nvPr/>
          </p:nvSpPr>
          <p:spPr>
            <a:xfrm>
              <a:off x="-143023" y="4806054"/>
              <a:ext cx="9144000" cy="1047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0" name="Rectangle 14">
              <a:extLst>
                <a:ext uri="{FF2B5EF4-FFF2-40B4-BE49-F238E27FC236}">
                  <a16:creationId xmlns:a16="http://schemas.microsoft.com/office/drawing/2014/main" id="{66AFA937-BB07-4004-B7EE-5D5C731E4228}"/>
                </a:ext>
              </a:extLst>
            </p:cNvPr>
            <p:cNvSpPr/>
            <p:nvPr/>
          </p:nvSpPr>
          <p:spPr>
            <a:xfrm>
              <a:off x="4480437" y="4806054"/>
              <a:ext cx="4533900" cy="104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000" dirty="0"/>
            </a:p>
          </p:txBody>
        </p:sp>
      </p:grpSp>
      <p:sp>
        <p:nvSpPr>
          <p:cNvPr id="11" name="Rectangle 13">
            <a:extLst>
              <a:ext uri="{FF2B5EF4-FFF2-40B4-BE49-F238E27FC236}">
                <a16:creationId xmlns:a16="http://schemas.microsoft.com/office/drawing/2014/main" id="{38E257F1-1784-4B32-9924-3D8D5857C7A2}"/>
              </a:ext>
            </a:extLst>
          </p:cNvPr>
          <p:cNvSpPr/>
          <p:nvPr userDrawn="1"/>
        </p:nvSpPr>
        <p:spPr bwMode="auto">
          <a:xfrm>
            <a:off x="-408" y="6753883"/>
            <a:ext cx="9643533" cy="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2" name="Rectangle 14">
            <a:extLst>
              <a:ext uri="{FF2B5EF4-FFF2-40B4-BE49-F238E27FC236}">
                <a16:creationId xmlns:a16="http://schemas.microsoft.com/office/drawing/2014/main" id="{EBC11FC5-CE3C-488C-9700-F87A8AF937F1}"/>
              </a:ext>
            </a:extLst>
          </p:cNvPr>
          <p:cNvSpPr/>
          <p:nvPr userDrawn="1"/>
        </p:nvSpPr>
        <p:spPr bwMode="auto">
          <a:xfrm>
            <a:off x="-13559" y="6753309"/>
            <a:ext cx="4781585"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000" dirty="0"/>
          </a:p>
        </p:txBody>
      </p:sp>
      <p:pic>
        <p:nvPicPr>
          <p:cNvPr id="13" name="Picture 2" descr="http://www.sice.uestc.edu.cn/dfiles/21849/static/index/img/logo.png">
            <a:extLst>
              <a:ext uri="{FF2B5EF4-FFF2-40B4-BE49-F238E27FC236}">
                <a16:creationId xmlns:a16="http://schemas.microsoft.com/office/drawing/2014/main" id="{1E978CDE-A4ED-48DB-8CDF-A57404EB8137}"/>
              </a:ext>
            </a:extLst>
          </p:cNvPr>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39410" y="6856685"/>
            <a:ext cx="1272231" cy="328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611770"/>
      </p:ext>
    </p:extLst>
  </p:cSld>
  <p:clrMap bg1="lt1" tx1="dk1" bg2="lt2" tx2="dk2" accent1="accent1" accent2="accent2" accent3="accent3" accent4="accent4" accent5="accent5" accent6="accent6" hlink="hlink" folHlink="folHlink"/>
  <p:sldLayoutIdLst>
    <p:sldLayoutId id="2147483924" r:id="rId1"/>
    <p:sldLayoutId id="2147483925" r:id="rId2"/>
    <p:sldLayoutId id="2147483926" r:id="rId3"/>
    <p:sldLayoutId id="2147483927" r:id="rId4"/>
    <p:sldLayoutId id="2147483928" r:id="rId5"/>
    <p:sldLayoutId id="2147483929" r:id="rId6"/>
    <p:sldLayoutId id="2147483930" r:id="rId7"/>
    <p:sldLayoutId id="2147483931" r:id="rId8"/>
    <p:sldLayoutId id="2147483932" r:id="rId9"/>
    <p:sldLayoutId id="2147483933" r:id="rId10"/>
    <p:sldLayoutId id="2147483934" r:id="rId11"/>
  </p:sldLayoutIdLst>
  <p:transition/>
  <p:hf sldNum="0" hdr="0" ftr="0" dt="0"/>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7.xml"/><Relationship Id="rId7" Type="http://schemas.openxmlformats.org/officeDocument/2006/relationships/image" Target="../media/image6.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6.xml"/><Relationship Id="rId1" Type="http://schemas.openxmlformats.org/officeDocument/2006/relationships/tags" Target="../tags/tag9.xml"/><Relationship Id="rId4" Type="http://schemas.openxmlformats.org/officeDocument/2006/relationships/image" Target="../media/image17.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6.xml"/><Relationship Id="rId1" Type="http://schemas.openxmlformats.org/officeDocument/2006/relationships/tags" Target="../tags/tag10.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6.xml"/><Relationship Id="rId1" Type="http://schemas.openxmlformats.org/officeDocument/2006/relationships/tags" Target="../tags/tag11.xml"/><Relationship Id="rId5" Type="http://schemas.openxmlformats.org/officeDocument/2006/relationships/image" Target="../media/image22.png"/><Relationship Id="rId4" Type="http://schemas.openxmlformats.org/officeDocument/2006/relationships/image" Target="../media/image21.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6.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6.xml"/><Relationship Id="rId1" Type="http://schemas.openxmlformats.org/officeDocument/2006/relationships/tags" Target="../tags/tag12.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6.xml"/><Relationship Id="rId1" Type="http://schemas.openxmlformats.org/officeDocument/2006/relationships/tags" Target="../tags/tag13.xml"/><Relationship Id="rId4" Type="http://schemas.openxmlformats.org/officeDocument/2006/relationships/image" Target="../media/image26.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6.xml"/><Relationship Id="rId1" Type="http://schemas.openxmlformats.org/officeDocument/2006/relationships/tags" Target="../tags/tag14.xml"/><Relationship Id="rId4" Type="http://schemas.openxmlformats.org/officeDocument/2006/relationships/image" Target="../media/image27.em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6.xml"/><Relationship Id="rId1" Type="http://schemas.openxmlformats.org/officeDocument/2006/relationships/tags" Target="../tags/tag15.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6.xml"/><Relationship Id="rId1" Type="http://schemas.openxmlformats.org/officeDocument/2006/relationships/tags" Target="../tags/tag16.xml"/><Relationship Id="rId5" Type="http://schemas.openxmlformats.org/officeDocument/2006/relationships/image" Target="../media/image30.emf"/><Relationship Id="rId4" Type="http://schemas.openxmlformats.org/officeDocument/2006/relationships/image" Target="../media/image29.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6.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6.xml"/><Relationship Id="rId1" Type="http://schemas.openxmlformats.org/officeDocument/2006/relationships/tags" Target="../tags/tag17.xml"/><Relationship Id="rId5" Type="http://schemas.openxmlformats.org/officeDocument/2006/relationships/image" Target="../media/image32.emf"/><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6.xml"/><Relationship Id="rId1" Type="http://schemas.openxmlformats.org/officeDocument/2006/relationships/tags" Target="../tags/tag18.xml"/><Relationship Id="rId6" Type="http://schemas.openxmlformats.org/officeDocument/2006/relationships/comments" Target="../comments/comment1.xml"/><Relationship Id="rId5" Type="http://schemas.openxmlformats.org/officeDocument/2006/relationships/image" Target="../media/image34.png"/><Relationship Id="rId4" Type="http://schemas.openxmlformats.org/officeDocument/2006/relationships/image" Target="../media/image33.emf"/></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6.xml"/><Relationship Id="rId1" Type="http://schemas.openxmlformats.org/officeDocument/2006/relationships/tags" Target="../tags/tag19.xml"/><Relationship Id="rId5" Type="http://schemas.openxmlformats.org/officeDocument/2006/relationships/image" Target="../media/image36.emf"/><Relationship Id="rId4" Type="http://schemas.openxmlformats.org/officeDocument/2006/relationships/image" Target="../media/image35.emf"/></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6.xml"/><Relationship Id="rId1" Type="http://schemas.openxmlformats.org/officeDocument/2006/relationships/tags" Target="../tags/tag20.xml"/><Relationship Id="rId4" Type="http://schemas.openxmlformats.org/officeDocument/2006/relationships/image" Target="../media/image37.emf"/></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6.xml"/><Relationship Id="rId1" Type="http://schemas.openxmlformats.org/officeDocument/2006/relationships/tags" Target="../tags/tag21.xml"/><Relationship Id="rId4" Type="http://schemas.openxmlformats.org/officeDocument/2006/relationships/image" Target="../media/image38.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6.xml"/><Relationship Id="rId1" Type="http://schemas.openxmlformats.org/officeDocument/2006/relationships/tags" Target="../tags/tag22.xml"/><Relationship Id="rId4" Type="http://schemas.openxmlformats.org/officeDocument/2006/relationships/image" Target="../media/image39.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6.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56.xml"/><Relationship Id="rId1" Type="http://schemas.openxmlformats.org/officeDocument/2006/relationships/tags" Target="../tags/tag23.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56.xml"/><Relationship Id="rId1" Type="http://schemas.openxmlformats.org/officeDocument/2006/relationships/tags" Target="../tags/tag24.xml"/><Relationship Id="rId4" Type="http://schemas.openxmlformats.org/officeDocument/2006/relationships/image" Target="../media/image40.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6.xml"/><Relationship Id="rId1" Type="http://schemas.openxmlformats.org/officeDocument/2006/relationships/tags" Target="../tags/tag4.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0.xml"/><Relationship Id="rId1" Type="http://schemas.openxmlformats.org/officeDocument/2006/relationships/slideLayout" Target="../slideLayouts/slideLayout56.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6.xml"/><Relationship Id="rId1" Type="http://schemas.openxmlformats.org/officeDocument/2006/relationships/tags" Target="../tags/tag5.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6.xml"/><Relationship Id="rId1" Type="http://schemas.openxmlformats.org/officeDocument/2006/relationships/tags" Target="../tags/tag6.xml"/><Relationship Id="rId5" Type="http://schemas.openxmlformats.org/officeDocument/2006/relationships/image" Target="../media/image11.emf"/><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15.png"/><Relationship Id="rId2" Type="http://schemas.openxmlformats.org/officeDocument/2006/relationships/slideLayout" Target="../slideLayouts/slideLayout56.xml"/><Relationship Id="rId1" Type="http://schemas.openxmlformats.org/officeDocument/2006/relationships/tags" Target="../tags/tag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6.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6.xml"/><Relationship Id="rId1" Type="http://schemas.openxmlformats.org/officeDocument/2006/relationships/tags" Target="../tags/tag8.xml"/><Relationship Id="rId4"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矩形 19"/>
          <p:cNvSpPr/>
          <p:nvPr/>
        </p:nvSpPr>
        <p:spPr>
          <a:xfrm>
            <a:off x="-1" y="0"/>
            <a:ext cx="9666427" cy="1249807"/>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w="9525">
            <a:noFill/>
          </a:ln>
        </p:spPr>
        <p:txBody>
          <a:bodyPr wrap="square" lIns="121764" tIns="60881" rIns="121764" bIns="60881" anchor="t"/>
          <a:lstStyle/>
          <a:p>
            <a:pPr defTabSz="913212">
              <a:defRPr/>
            </a:pPr>
            <a:endParaRPr lang="zh-CN" altLang="en-US" dirty="0">
              <a:solidFill>
                <a:srgbClr val="5F5F5F"/>
              </a:solidFill>
              <a:latin typeface="Arial" panose="020B0604020202020204" pitchFamily="34" charset="0"/>
              <a:ea typeface="黑体" panose="02010609060101010101" charset="-122"/>
            </a:endParaRPr>
          </a:p>
        </p:txBody>
      </p:sp>
      <p:pic>
        <p:nvPicPr>
          <p:cNvPr id="13" name="Picture 10" descr="C:\Users\frontier\Pictures\校园高清图片\006.jpg"/>
          <p:cNvPicPr>
            <a:picLocks noChangeAspect="1"/>
          </p:cNvPicPr>
          <p:nvPr/>
        </p:nvPicPr>
        <p:blipFill>
          <a:blip r:embed="rId5" cstate="print"/>
          <a:srcRect t="47874" b="29347"/>
          <a:stretch>
            <a:fillRect/>
          </a:stretch>
        </p:blipFill>
        <p:spPr>
          <a:xfrm>
            <a:off x="-1" y="6117158"/>
            <a:ext cx="9644064" cy="1171575"/>
          </a:xfrm>
          <a:prstGeom prst="rect">
            <a:avLst/>
          </a:prstGeom>
          <a:noFill/>
          <a:ln w="9525">
            <a:noFill/>
          </a:ln>
        </p:spPr>
      </p:pic>
      <p:pic>
        <p:nvPicPr>
          <p:cNvPr id="16" name="Picture 2" descr="C:\Documents and Settings\Administrator\桌面\校训.png"/>
          <p:cNvPicPr>
            <a:picLocks noChangeAspect="1" noChangeArrowheads="1"/>
          </p:cNvPicPr>
          <p:nvPr/>
        </p:nvPicPr>
        <p:blipFill>
          <a:blip r:embed="rId6" cstate="print"/>
          <a:srcRect/>
          <a:stretch>
            <a:fillRect/>
          </a:stretch>
        </p:blipFill>
        <p:spPr bwMode="auto">
          <a:xfrm>
            <a:off x="5902151" y="6576636"/>
            <a:ext cx="3504435" cy="381152"/>
          </a:xfrm>
          <a:prstGeom prst="rect">
            <a:avLst/>
          </a:prstGeom>
          <a:noFill/>
        </p:spPr>
      </p:pic>
      <p:sp>
        <p:nvSpPr>
          <p:cNvPr id="25" name="标题 2"/>
          <p:cNvSpPr>
            <a:spLocks noGrp="1"/>
          </p:cNvSpPr>
          <p:nvPr>
            <p:ph type="ctrTitle"/>
            <p:custDataLst>
              <p:tags r:id="rId2"/>
            </p:custDataLst>
          </p:nvPr>
        </p:nvSpPr>
        <p:spPr>
          <a:xfrm>
            <a:off x="1202959" y="1763932"/>
            <a:ext cx="7282865" cy="1368151"/>
          </a:xfrm>
        </p:spPr>
        <p:txBody>
          <a:bodyPr vert="horz" lIns="96311" tIns="48159" rIns="96311" bIns="48159" rtlCol="0" anchor="ctr">
            <a:noAutofit/>
          </a:bodyPr>
          <a:lstStyle/>
          <a:p>
            <a:r>
              <a:rPr lang="zh-CN" altLang="en-US" sz="3600" dirty="0">
                <a:ln w="0"/>
                <a:solidFill>
                  <a:schemeClr val="accent1"/>
                </a:solidFill>
                <a:effectLst>
                  <a:outerShdw blurRad="38100" dist="25400" dir="5400000" algn="ctr" rotWithShape="0">
                    <a:srgbClr val="6E747A">
                      <a:alpha val="43000"/>
                    </a:srgbClr>
                  </a:outerShdw>
                </a:effectLst>
                <a:latin typeface="仿宋" panose="02010609060101010101" pitchFamily="49" charset="-122"/>
                <a:ea typeface="仿宋" panose="02010609060101010101" pitchFamily="49" charset="-122"/>
              </a:rPr>
              <a:t>高稳定度铌酸锂基腔光机械振荡器</a:t>
            </a:r>
          </a:p>
        </p:txBody>
      </p:sp>
      <p:pic>
        <p:nvPicPr>
          <p:cNvPr id="22" name="Picture 2" descr="çµå­ç§æå¤§å­¦ UESTC"/>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5984" y="322965"/>
            <a:ext cx="2544012" cy="603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a:extLst>
              <a:ext uri="{FF2B5EF4-FFF2-40B4-BE49-F238E27FC236}">
                <a16:creationId xmlns:a16="http://schemas.microsoft.com/office/drawing/2014/main" id="{06B6147F-C81B-472A-A428-C04A6983262F}"/>
              </a:ext>
            </a:extLst>
          </p:cNvPr>
          <p:cNvSpPr/>
          <p:nvPr/>
        </p:nvSpPr>
        <p:spPr>
          <a:xfrm>
            <a:off x="2935673" y="274862"/>
            <a:ext cx="3723076" cy="584775"/>
          </a:xfrm>
          <a:prstGeom prst="rect">
            <a:avLst/>
          </a:prstGeom>
        </p:spPr>
        <p:txBody>
          <a:bodyPr wrap="square">
            <a:spAutoFit/>
          </a:bodyPr>
          <a:lstStyle/>
          <a:p>
            <a:pPr algn="ctr" fontAlgn="auto">
              <a:spcAft>
                <a:spcPts val="0"/>
              </a:spcAft>
            </a:pPr>
            <a:r>
              <a:rPr lang="zh-CN" altLang="en-US" sz="3200" dirty="0">
                <a:solidFill>
                  <a:srgbClr val="000000"/>
                </a:solidFill>
                <a:latin typeface="隶书" panose="02010509060101010101" pitchFamily="49" charset="-122"/>
                <a:ea typeface="隶书" panose="02010509060101010101" pitchFamily="49" charset="-122"/>
              </a:rPr>
              <a:t>硕士学位论文答辩</a:t>
            </a:r>
          </a:p>
        </p:txBody>
      </p:sp>
      <p:sp>
        <p:nvSpPr>
          <p:cNvPr id="6" name="矩形 5">
            <a:extLst>
              <a:ext uri="{FF2B5EF4-FFF2-40B4-BE49-F238E27FC236}">
                <a16:creationId xmlns:a16="http://schemas.microsoft.com/office/drawing/2014/main" id="{1F1F31D9-4028-4C5D-91A4-419BFB44E470}"/>
              </a:ext>
            </a:extLst>
          </p:cNvPr>
          <p:cNvSpPr/>
          <p:nvPr/>
        </p:nvSpPr>
        <p:spPr>
          <a:xfrm>
            <a:off x="2942994" y="3315678"/>
            <a:ext cx="3802797" cy="2238241"/>
          </a:xfrm>
          <a:prstGeom prst="rect">
            <a:avLst/>
          </a:prstGeom>
        </p:spPr>
        <p:txBody>
          <a:bodyPr wrap="square">
            <a:spAutoFit/>
          </a:bodyPr>
          <a:lstStyle/>
          <a:p>
            <a:pPr>
              <a:lnSpc>
                <a:spcPct val="150000"/>
              </a:lnSpc>
            </a:pPr>
            <a:r>
              <a:rPr lang="zh-CN" altLang="en-US" sz="2400" b="1" dirty="0">
                <a:solidFill>
                  <a:srgbClr val="000000"/>
                </a:solidFill>
                <a:latin typeface="仿宋" panose="02010609060101010101" pitchFamily="49" charset="-122"/>
                <a:ea typeface="仿宋" panose="02010609060101010101" pitchFamily="49" charset="-122"/>
              </a:rPr>
              <a:t>专  业：信息与通信工程</a:t>
            </a:r>
            <a:endParaRPr lang="en-US" altLang="zh-CN" sz="2400" b="1" dirty="0">
              <a:solidFill>
                <a:srgbClr val="000000"/>
              </a:solidFill>
              <a:latin typeface="仿宋" panose="02010609060101010101" pitchFamily="49" charset="-122"/>
              <a:ea typeface="仿宋" panose="02010609060101010101" pitchFamily="49" charset="-122"/>
            </a:endParaRPr>
          </a:p>
          <a:p>
            <a:pPr>
              <a:lnSpc>
                <a:spcPct val="150000"/>
              </a:lnSpc>
            </a:pPr>
            <a:r>
              <a:rPr lang="zh-CN" altLang="en-US" sz="2400" b="1" dirty="0">
                <a:solidFill>
                  <a:srgbClr val="000000"/>
                </a:solidFill>
                <a:latin typeface="仿宋" panose="02010609060101010101" pitchFamily="49" charset="-122"/>
                <a:ea typeface="仿宋" panose="02010609060101010101" pitchFamily="49" charset="-122"/>
              </a:rPr>
              <a:t>导  师：黄勇军  副教授</a:t>
            </a:r>
            <a:endParaRPr lang="en-US" altLang="zh-CN" sz="2400" b="1" dirty="0">
              <a:solidFill>
                <a:srgbClr val="000000"/>
              </a:solidFill>
              <a:latin typeface="仿宋" panose="02010609060101010101" pitchFamily="49" charset="-122"/>
              <a:ea typeface="仿宋" panose="02010609060101010101" pitchFamily="49" charset="-122"/>
            </a:endParaRPr>
          </a:p>
          <a:p>
            <a:pPr>
              <a:lnSpc>
                <a:spcPct val="150000"/>
              </a:lnSpc>
            </a:pPr>
            <a:r>
              <a:rPr lang="zh-CN" altLang="en-US" sz="2400" b="1" dirty="0">
                <a:solidFill>
                  <a:srgbClr val="000000"/>
                </a:solidFill>
                <a:latin typeface="仿宋" panose="02010609060101010101" pitchFamily="49" charset="-122"/>
                <a:ea typeface="仿宋" panose="02010609060101010101" pitchFamily="49" charset="-122"/>
              </a:rPr>
              <a:t>姓  名：郑  翔</a:t>
            </a:r>
            <a:endParaRPr lang="en-US" altLang="zh-CN" sz="2400" b="1" dirty="0">
              <a:solidFill>
                <a:srgbClr val="000000"/>
              </a:solidFill>
              <a:latin typeface="仿宋" panose="02010609060101010101" pitchFamily="49" charset="-122"/>
              <a:ea typeface="仿宋" panose="02010609060101010101" pitchFamily="49" charset="-122"/>
            </a:endParaRPr>
          </a:p>
          <a:p>
            <a:pPr>
              <a:lnSpc>
                <a:spcPct val="150000"/>
              </a:lnSpc>
            </a:pPr>
            <a:r>
              <a:rPr lang="zh-CN" altLang="en-US" sz="2400" b="1" dirty="0">
                <a:solidFill>
                  <a:srgbClr val="000000"/>
                </a:solidFill>
                <a:latin typeface="仿宋" panose="02010609060101010101" pitchFamily="49" charset="-122"/>
                <a:ea typeface="仿宋" panose="02010609060101010101" pitchFamily="49" charset="-122"/>
              </a:rPr>
              <a:t>学  号：</a:t>
            </a:r>
            <a:r>
              <a:rPr lang="en-US" altLang="zh-CN" sz="2400" b="1" dirty="0">
                <a:solidFill>
                  <a:srgbClr val="000000"/>
                </a:solidFill>
                <a:latin typeface="Times New Roman" panose="02020603050405020304" pitchFamily="18" charset="0"/>
                <a:ea typeface="仿宋" panose="02010609060101010101" pitchFamily="49" charset="-122"/>
                <a:cs typeface="Times New Roman" panose="02020603050405020304" pitchFamily="18" charset="0"/>
              </a:rPr>
              <a:t>202021010238</a:t>
            </a:r>
            <a:endParaRPr lang="zh-CN" altLang="en-US" sz="2400" b="1" dirty="0">
              <a:solidFill>
                <a:srgbClr val="000000"/>
              </a:solidFill>
              <a:latin typeface="Times New Roman" panose="02020603050405020304" pitchFamily="18" charset="0"/>
              <a:ea typeface="仿宋" panose="02010609060101010101" pitchFamily="49"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2458237994"/>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3</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234125" cy="523220"/>
          </a:xfrm>
          <a:prstGeom prst="rect">
            <a:avLst/>
          </a:prstGeom>
        </p:spPr>
        <p:txBody>
          <a:bodyPr wrap="none">
            <a:spAutoFit/>
          </a:bodyPr>
          <a:lstStyle/>
          <a:p>
            <a:r>
              <a:rPr lang="zh-CN" altLang="en-US" sz="2800" b="1" dirty="0">
                <a:latin typeface="宋体" panose="02010600030101010101" pitchFamily="2" charset="-122"/>
              </a:rPr>
              <a:t>铌酸锂光子晶体微腔的仿真设计</a:t>
            </a:r>
            <a:endParaRPr lang="zh-CN" altLang="en-US" sz="2800" dirty="0">
              <a:latin typeface="宋体" panose="02010600030101010101" pitchFamily="2" charset="-122"/>
            </a:endParaRPr>
          </a:p>
        </p:txBody>
      </p:sp>
      <p:sp>
        <p:nvSpPr>
          <p:cNvPr id="52" name="矩形 51">
            <a:extLst>
              <a:ext uri="{FF2B5EF4-FFF2-40B4-BE49-F238E27FC236}">
                <a16:creationId xmlns:a16="http://schemas.microsoft.com/office/drawing/2014/main" id="{231EDE12-4A36-4ED8-BE91-40692A42E75E}"/>
              </a:ext>
            </a:extLst>
          </p:cNvPr>
          <p:cNvSpPr/>
          <p:nvPr/>
        </p:nvSpPr>
        <p:spPr>
          <a:xfrm>
            <a:off x="821925" y="2075348"/>
            <a:ext cx="8032554" cy="1631216"/>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高折射率基板引起的散射损耗</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增加</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LNOI</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LN-SiO2-Si</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）的埋氧层厚度</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优化光波导传输宽度</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光波导之间的耦合损耗</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光波导与光子晶体波导耦合</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更平滑的过渡结构</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-&gt;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锥形波导</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3856090"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第三部分：片上集成光波导仿真</a:t>
            </a:r>
          </a:p>
        </p:txBody>
      </p:sp>
      <p:grpSp>
        <p:nvGrpSpPr>
          <p:cNvPr id="17" name="组合 16">
            <a:extLst>
              <a:ext uri="{FF2B5EF4-FFF2-40B4-BE49-F238E27FC236}">
                <a16:creationId xmlns:a16="http://schemas.microsoft.com/office/drawing/2014/main" id="{7BF0707A-2891-4E73-89B6-7032DF365D9B}"/>
              </a:ext>
            </a:extLst>
          </p:cNvPr>
          <p:cNvGrpSpPr/>
          <p:nvPr/>
        </p:nvGrpSpPr>
        <p:grpSpPr>
          <a:xfrm>
            <a:off x="821925" y="1586622"/>
            <a:ext cx="2487938" cy="400110"/>
            <a:chOff x="838668" y="1596628"/>
            <a:chExt cx="3005951" cy="400110"/>
          </a:xfrm>
        </p:grpSpPr>
        <p:sp>
          <p:nvSpPr>
            <p:cNvPr id="18" name="流程图: 可选过程 17">
              <a:extLst>
                <a:ext uri="{FF2B5EF4-FFF2-40B4-BE49-F238E27FC236}">
                  <a16:creationId xmlns:a16="http://schemas.microsoft.com/office/drawing/2014/main" id="{050E73B6-B2B5-4D16-AA6A-621573D7F9D9}"/>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19" name="文本框 18">
              <a:extLst>
                <a:ext uri="{FF2B5EF4-FFF2-40B4-BE49-F238E27FC236}">
                  <a16:creationId xmlns:a16="http://schemas.microsoft.com/office/drawing/2014/main" id="{1969326F-E264-4804-B77A-B1900C6B223F}"/>
                </a:ext>
              </a:extLst>
            </p:cNvPr>
            <p:cNvSpPr txBox="1"/>
            <p:nvPr/>
          </p:nvSpPr>
          <p:spPr>
            <a:xfrm>
              <a:off x="838668" y="1596628"/>
              <a:ext cx="1873402"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片上光波导传输损耗</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grpSp>
      <p:pic>
        <p:nvPicPr>
          <p:cNvPr id="14" name="图片 13">
            <a:extLst>
              <a:ext uri="{FF2B5EF4-FFF2-40B4-BE49-F238E27FC236}">
                <a16:creationId xmlns:a16="http://schemas.microsoft.com/office/drawing/2014/main" id="{9B11BF63-2CE0-4732-AD43-0C23F444B779}"/>
              </a:ext>
            </a:extLst>
          </p:cNvPr>
          <p:cNvPicPr>
            <a:picLocks noChangeAspect="1"/>
          </p:cNvPicPr>
          <p:nvPr/>
        </p:nvPicPr>
        <p:blipFill>
          <a:blip r:embed="rId4"/>
          <a:stretch>
            <a:fillRect/>
          </a:stretch>
        </p:blipFill>
        <p:spPr>
          <a:xfrm>
            <a:off x="2085726" y="3813855"/>
            <a:ext cx="5920829" cy="2034718"/>
          </a:xfrm>
          <a:prstGeom prst="rect">
            <a:avLst/>
          </a:prstGeom>
        </p:spPr>
      </p:pic>
      <p:sp>
        <p:nvSpPr>
          <p:cNvPr id="26" name="矩形 25">
            <a:extLst>
              <a:ext uri="{FF2B5EF4-FFF2-40B4-BE49-F238E27FC236}">
                <a16:creationId xmlns:a16="http://schemas.microsoft.com/office/drawing/2014/main" id="{7D902DAB-E656-41E8-AF4D-64A0BBE6438C}"/>
              </a:ext>
            </a:extLst>
          </p:cNvPr>
          <p:cNvSpPr/>
          <p:nvPr/>
        </p:nvSpPr>
        <p:spPr>
          <a:xfrm>
            <a:off x="821925" y="5920581"/>
            <a:ext cx="8032554" cy="707886"/>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参数：波导宽度</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1μm</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、埋氧层</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2μm</a:t>
            </a:r>
          </a:p>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波导传输损耗：</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4.75dB/cm</a:t>
            </a:r>
          </a:p>
        </p:txBody>
      </p:sp>
    </p:spTree>
    <p:extLst>
      <p:ext uri="{BB962C8B-B14F-4D97-AF65-F5344CB8AC3E}">
        <p14:creationId xmlns:p14="http://schemas.microsoft.com/office/powerpoint/2010/main" val="3982909456"/>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3</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234125" cy="523220"/>
          </a:xfrm>
          <a:prstGeom prst="rect">
            <a:avLst/>
          </a:prstGeom>
        </p:spPr>
        <p:txBody>
          <a:bodyPr wrap="none">
            <a:spAutoFit/>
          </a:bodyPr>
          <a:lstStyle/>
          <a:p>
            <a:r>
              <a:rPr lang="zh-CN" altLang="en-US" sz="2800" b="1" dirty="0">
                <a:latin typeface="宋体" panose="02010600030101010101" pitchFamily="2" charset="-122"/>
              </a:rPr>
              <a:t>铌酸锂光子晶体微腔的仿真设计</a:t>
            </a:r>
            <a:endParaRPr lang="zh-CN" altLang="en-US" sz="2800" dirty="0">
              <a:latin typeface="宋体" panose="02010600030101010101" pitchFamily="2" charset="-122"/>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4864202"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第四部分：波导调制型光子晶体微腔仿真</a:t>
            </a:r>
          </a:p>
        </p:txBody>
      </p:sp>
      <p:grpSp>
        <p:nvGrpSpPr>
          <p:cNvPr id="16" name="组合 15">
            <a:extLst>
              <a:ext uri="{FF2B5EF4-FFF2-40B4-BE49-F238E27FC236}">
                <a16:creationId xmlns:a16="http://schemas.microsoft.com/office/drawing/2014/main" id="{719FA2AA-1F6E-4D54-8A5A-A659A5347A84}"/>
              </a:ext>
            </a:extLst>
          </p:cNvPr>
          <p:cNvGrpSpPr/>
          <p:nvPr/>
        </p:nvGrpSpPr>
        <p:grpSpPr>
          <a:xfrm>
            <a:off x="821925" y="1586622"/>
            <a:ext cx="6704067" cy="400110"/>
            <a:chOff x="838668" y="1596628"/>
            <a:chExt cx="3005951" cy="400110"/>
          </a:xfrm>
        </p:grpSpPr>
        <p:sp>
          <p:nvSpPr>
            <p:cNvPr id="20" name="流程图: 可选过程 19">
              <a:extLst>
                <a:ext uri="{FF2B5EF4-FFF2-40B4-BE49-F238E27FC236}">
                  <a16:creationId xmlns:a16="http://schemas.microsoft.com/office/drawing/2014/main" id="{58284252-41DA-479E-A5FA-C40CCEE9757B}"/>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1FBF3B0E-F40B-4FED-B9F5-8DA5DF0ABC02}"/>
                </a:ext>
              </a:extLst>
            </p:cNvPr>
            <p:cNvSpPr txBox="1"/>
            <p:nvPr/>
          </p:nvSpPr>
          <p:spPr>
            <a:xfrm>
              <a:off x="838668" y="1596628"/>
              <a:ext cx="2819961"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结构参数扫描</a:t>
              </a: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a:t>
              </a: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对光学腔体基模谐振频率和品质因子的影响</a:t>
              </a:r>
            </a:p>
          </p:txBody>
        </p:sp>
      </p:grpSp>
      <p:pic>
        <p:nvPicPr>
          <p:cNvPr id="9" name="图片 8">
            <a:extLst>
              <a:ext uri="{FF2B5EF4-FFF2-40B4-BE49-F238E27FC236}">
                <a16:creationId xmlns:a16="http://schemas.microsoft.com/office/drawing/2014/main" id="{C1312EA4-9DB6-47D8-90FE-4B5BFB56AEB2}"/>
              </a:ext>
            </a:extLst>
          </p:cNvPr>
          <p:cNvPicPr>
            <a:picLocks noChangeAspect="1"/>
          </p:cNvPicPr>
          <p:nvPr/>
        </p:nvPicPr>
        <p:blipFill>
          <a:blip r:embed="rId4"/>
          <a:stretch>
            <a:fillRect/>
          </a:stretch>
        </p:blipFill>
        <p:spPr>
          <a:xfrm>
            <a:off x="949410" y="2513183"/>
            <a:ext cx="4108118" cy="1670163"/>
          </a:xfrm>
          <a:prstGeom prst="rect">
            <a:avLst/>
          </a:prstGeom>
        </p:spPr>
      </p:pic>
      <p:sp>
        <p:nvSpPr>
          <p:cNvPr id="24" name="矩形 23">
            <a:extLst>
              <a:ext uri="{FF2B5EF4-FFF2-40B4-BE49-F238E27FC236}">
                <a16:creationId xmlns:a16="http://schemas.microsoft.com/office/drawing/2014/main" id="{4A9E89CE-0FCF-4A42-8D82-D464D682C22A}"/>
              </a:ext>
            </a:extLst>
          </p:cNvPr>
          <p:cNvSpPr/>
          <p:nvPr/>
        </p:nvSpPr>
        <p:spPr>
          <a:xfrm>
            <a:off x="824868" y="2107158"/>
            <a:ext cx="4357203" cy="4401205"/>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线缺陷宽度</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w</a:t>
            </a: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微扰大小</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da</a:t>
            </a:r>
          </a:p>
          <a:p>
            <a:pPr>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13" name="图片 12">
            <a:extLst>
              <a:ext uri="{FF2B5EF4-FFF2-40B4-BE49-F238E27FC236}">
                <a16:creationId xmlns:a16="http://schemas.microsoft.com/office/drawing/2014/main" id="{B524F67B-3B48-45AE-A39C-60DF86F6FFCB}"/>
              </a:ext>
            </a:extLst>
          </p:cNvPr>
          <p:cNvPicPr>
            <a:picLocks noChangeAspect="1"/>
          </p:cNvPicPr>
          <p:nvPr/>
        </p:nvPicPr>
        <p:blipFill>
          <a:blip r:embed="rId5"/>
          <a:stretch>
            <a:fillRect/>
          </a:stretch>
        </p:blipFill>
        <p:spPr>
          <a:xfrm>
            <a:off x="5374166" y="2513183"/>
            <a:ext cx="3474038" cy="1532966"/>
          </a:xfrm>
          <a:prstGeom prst="rect">
            <a:avLst/>
          </a:prstGeom>
        </p:spPr>
      </p:pic>
      <p:pic>
        <p:nvPicPr>
          <p:cNvPr id="25" name="图片 24">
            <a:extLst>
              <a:ext uri="{FF2B5EF4-FFF2-40B4-BE49-F238E27FC236}">
                <a16:creationId xmlns:a16="http://schemas.microsoft.com/office/drawing/2014/main" id="{74AF59D8-35C7-472D-8EF6-7631F3B03AC0}"/>
              </a:ext>
            </a:extLst>
          </p:cNvPr>
          <p:cNvPicPr>
            <a:picLocks noChangeAspect="1"/>
          </p:cNvPicPr>
          <p:nvPr/>
        </p:nvPicPr>
        <p:blipFill>
          <a:blip r:embed="rId6"/>
          <a:stretch>
            <a:fillRect/>
          </a:stretch>
        </p:blipFill>
        <p:spPr>
          <a:xfrm>
            <a:off x="949410" y="4696445"/>
            <a:ext cx="4108118" cy="1669722"/>
          </a:xfrm>
          <a:prstGeom prst="rect">
            <a:avLst/>
          </a:prstGeom>
        </p:spPr>
      </p:pic>
      <p:sp>
        <p:nvSpPr>
          <p:cNvPr id="33" name="矩形 32">
            <a:extLst>
              <a:ext uri="{FF2B5EF4-FFF2-40B4-BE49-F238E27FC236}">
                <a16:creationId xmlns:a16="http://schemas.microsoft.com/office/drawing/2014/main" id="{64D2FC82-F1F7-4788-B114-F07D2F473C82}"/>
              </a:ext>
            </a:extLst>
          </p:cNvPr>
          <p:cNvSpPr/>
          <p:nvPr/>
        </p:nvSpPr>
        <p:spPr>
          <a:xfrm>
            <a:off x="5306613" y="4569371"/>
            <a:ext cx="3691882" cy="1938992"/>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结构参数：</a:t>
            </a:r>
            <a:endPar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endParaRPr>
          </a:p>
          <a:p>
            <a:pPr lvl="1" indent="0">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线缺陷宽度</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w</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sqrt(3)a</a:t>
            </a:r>
          </a:p>
          <a:p>
            <a:pPr lvl="1" indent="0">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小孔微扰</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da</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0.02a</a:t>
            </a:r>
          </a:p>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光学腔体性能：</a:t>
            </a:r>
            <a:endPar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endParaRPr>
          </a:p>
          <a:p>
            <a:pPr lvl="1" indent="0">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光学品质因子：</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4.87×10</a:t>
            </a:r>
            <a:r>
              <a:rPr lang="en-US" altLang="zh-CN" sz="2000" baseline="30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4</a:t>
            </a:r>
          </a:p>
          <a:p>
            <a:pPr lvl="1" indent="0">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腔体模式体积：</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1.47(λ/n)</a:t>
            </a:r>
            <a:r>
              <a:rPr lang="en-US" altLang="zh-CN" sz="2000" baseline="30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3</a:t>
            </a:r>
          </a:p>
        </p:txBody>
      </p:sp>
      <p:sp>
        <p:nvSpPr>
          <p:cNvPr id="15" name="矩形 14">
            <a:extLst>
              <a:ext uri="{FF2B5EF4-FFF2-40B4-BE49-F238E27FC236}">
                <a16:creationId xmlns:a16="http://schemas.microsoft.com/office/drawing/2014/main" id="{274527BE-66E8-449D-A9E2-5BBC007ACC7A}"/>
              </a:ext>
            </a:extLst>
          </p:cNvPr>
          <p:cNvSpPr/>
          <p:nvPr/>
        </p:nvSpPr>
        <p:spPr>
          <a:xfrm>
            <a:off x="5949320" y="4107705"/>
            <a:ext cx="2323730" cy="400110"/>
          </a:xfrm>
          <a:prstGeom prst="rect">
            <a:avLst/>
          </a:prstGeom>
          <a:ln>
            <a:solidFill>
              <a:schemeClr val="accent1">
                <a:lumMod val="75000"/>
              </a:schemeClr>
            </a:solidFill>
          </a:ln>
        </p:spPr>
        <p:txBody>
          <a:bodyPr wrap="square">
            <a:spAutoFit/>
          </a:bodyPr>
          <a:lstStyle/>
          <a:p>
            <a:pPr>
              <a:defRPr/>
            </a:pP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晶格常数</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660nm</a:t>
            </a:r>
          </a:p>
        </p:txBody>
      </p:sp>
    </p:spTree>
    <p:extLst>
      <p:ext uri="{BB962C8B-B14F-4D97-AF65-F5344CB8AC3E}">
        <p14:creationId xmlns:p14="http://schemas.microsoft.com/office/powerpoint/2010/main" val="398776834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3</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234125" cy="523220"/>
          </a:xfrm>
          <a:prstGeom prst="rect">
            <a:avLst/>
          </a:prstGeom>
        </p:spPr>
        <p:txBody>
          <a:bodyPr wrap="none">
            <a:spAutoFit/>
          </a:bodyPr>
          <a:lstStyle/>
          <a:p>
            <a:r>
              <a:rPr lang="zh-CN" altLang="en-US" sz="2800" b="1" dirty="0">
                <a:latin typeface="宋体" panose="02010600030101010101" pitchFamily="2" charset="-122"/>
              </a:rPr>
              <a:t>铌酸锂光子晶体微腔的仿真设计</a:t>
            </a:r>
            <a:endParaRPr lang="zh-CN" altLang="en-US" sz="2800" dirty="0">
              <a:latin typeface="宋体" panose="02010600030101010101" pitchFamily="2" charset="-122"/>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4936210"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第五部分：引入气隙的光子晶体微腔仿真</a:t>
            </a:r>
          </a:p>
        </p:txBody>
      </p:sp>
      <p:grpSp>
        <p:nvGrpSpPr>
          <p:cNvPr id="13" name="组合 12">
            <a:extLst>
              <a:ext uri="{FF2B5EF4-FFF2-40B4-BE49-F238E27FC236}">
                <a16:creationId xmlns:a16="http://schemas.microsoft.com/office/drawing/2014/main" id="{5E611202-5577-4BE0-9658-D12ED8DE9025}"/>
              </a:ext>
            </a:extLst>
          </p:cNvPr>
          <p:cNvGrpSpPr/>
          <p:nvPr/>
        </p:nvGrpSpPr>
        <p:grpSpPr>
          <a:xfrm>
            <a:off x="821925" y="3741058"/>
            <a:ext cx="1699255" cy="400110"/>
            <a:chOff x="838668" y="1596628"/>
            <a:chExt cx="3005951" cy="400110"/>
          </a:xfrm>
        </p:grpSpPr>
        <p:sp>
          <p:nvSpPr>
            <p:cNvPr id="15" name="流程图: 可选过程 14">
              <a:extLst>
                <a:ext uri="{FF2B5EF4-FFF2-40B4-BE49-F238E27FC236}">
                  <a16:creationId xmlns:a16="http://schemas.microsoft.com/office/drawing/2014/main" id="{58D2A97F-2C98-4770-9769-F92B2FBA570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16" name="文本框 15">
              <a:extLst>
                <a:ext uri="{FF2B5EF4-FFF2-40B4-BE49-F238E27FC236}">
                  <a16:creationId xmlns:a16="http://schemas.microsoft.com/office/drawing/2014/main" id="{6B3BE888-856B-4926-A2F7-383AF34ED71F}"/>
                </a:ext>
              </a:extLst>
            </p:cNvPr>
            <p:cNvSpPr txBox="1"/>
            <p:nvPr/>
          </p:nvSpPr>
          <p:spPr>
            <a:xfrm>
              <a:off x="838668" y="1596628"/>
              <a:ext cx="772800"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结构参数扫描</a:t>
              </a:r>
            </a:p>
          </p:txBody>
        </p:sp>
      </p:grpSp>
      <p:sp>
        <p:nvSpPr>
          <p:cNvPr id="21" name="矩形 20">
            <a:extLst>
              <a:ext uri="{FF2B5EF4-FFF2-40B4-BE49-F238E27FC236}">
                <a16:creationId xmlns:a16="http://schemas.microsoft.com/office/drawing/2014/main" id="{ECC3E2C4-009E-439C-A312-2166A7282E42}"/>
              </a:ext>
            </a:extLst>
          </p:cNvPr>
          <p:cNvSpPr/>
          <p:nvPr/>
        </p:nvSpPr>
        <p:spPr>
          <a:xfrm>
            <a:off x="824868" y="4261594"/>
            <a:ext cx="4357203" cy="224676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空气槽宽度</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s</a:t>
            </a:r>
          </a:p>
          <a:p>
            <a:pPr>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7" name="图片 6">
            <a:extLst>
              <a:ext uri="{FF2B5EF4-FFF2-40B4-BE49-F238E27FC236}">
                <a16:creationId xmlns:a16="http://schemas.microsoft.com/office/drawing/2014/main" id="{F8AA3B6F-E004-452D-8D23-4144B64AD973}"/>
              </a:ext>
            </a:extLst>
          </p:cNvPr>
          <p:cNvPicPr>
            <a:picLocks noChangeAspect="1"/>
          </p:cNvPicPr>
          <p:nvPr/>
        </p:nvPicPr>
        <p:blipFill>
          <a:blip r:embed="rId4"/>
          <a:stretch>
            <a:fillRect/>
          </a:stretch>
        </p:blipFill>
        <p:spPr>
          <a:xfrm>
            <a:off x="949410" y="4666741"/>
            <a:ext cx="4108118" cy="1670163"/>
          </a:xfrm>
          <a:prstGeom prst="rect">
            <a:avLst/>
          </a:prstGeom>
        </p:spPr>
      </p:pic>
      <p:grpSp>
        <p:nvGrpSpPr>
          <p:cNvPr id="27" name="组合 26">
            <a:extLst>
              <a:ext uri="{FF2B5EF4-FFF2-40B4-BE49-F238E27FC236}">
                <a16:creationId xmlns:a16="http://schemas.microsoft.com/office/drawing/2014/main" id="{39F2BE87-41FA-40F3-B322-91F6A0BA36BE}"/>
              </a:ext>
            </a:extLst>
          </p:cNvPr>
          <p:cNvGrpSpPr/>
          <p:nvPr/>
        </p:nvGrpSpPr>
        <p:grpSpPr>
          <a:xfrm>
            <a:off x="821926" y="1586622"/>
            <a:ext cx="3262432" cy="400110"/>
            <a:chOff x="838668" y="1596628"/>
            <a:chExt cx="3056938" cy="400110"/>
          </a:xfrm>
        </p:grpSpPr>
        <p:sp>
          <p:nvSpPr>
            <p:cNvPr id="28" name="流程图: 可选过程 27">
              <a:extLst>
                <a:ext uri="{FF2B5EF4-FFF2-40B4-BE49-F238E27FC236}">
                  <a16:creationId xmlns:a16="http://schemas.microsoft.com/office/drawing/2014/main" id="{D5B01C54-38C0-4A40-A150-527481DB5468}"/>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9" name="文本框 28">
              <a:extLst>
                <a:ext uri="{FF2B5EF4-FFF2-40B4-BE49-F238E27FC236}">
                  <a16:creationId xmlns:a16="http://schemas.microsoft.com/office/drawing/2014/main" id="{7E6B44C7-7359-43B9-B073-E9BF56E885EF}"/>
                </a:ext>
              </a:extLst>
            </p:cNvPr>
            <p:cNvSpPr txBox="1"/>
            <p:nvPr/>
          </p:nvSpPr>
          <p:spPr>
            <a:xfrm>
              <a:off x="838668" y="1596628"/>
              <a:ext cx="3056938"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气隙对微腔性能的影响分析</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grpSp>
      <p:sp>
        <p:nvSpPr>
          <p:cNvPr id="30" name="矩形 29">
            <a:extLst>
              <a:ext uri="{FF2B5EF4-FFF2-40B4-BE49-F238E27FC236}">
                <a16:creationId xmlns:a16="http://schemas.microsoft.com/office/drawing/2014/main" id="{F381D163-CED7-4038-B162-1272C567BDD9}"/>
              </a:ext>
            </a:extLst>
          </p:cNvPr>
          <p:cNvSpPr/>
          <p:nvPr/>
        </p:nvSpPr>
        <p:spPr>
          <a:xfrm>
            <a:off x="824868" y="2107158"/>
            <a:ext cx="4357203" cy="132343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场局域化（气槽边界能量最高）</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Q</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值提高</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模式体积降低</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光机耦合率提高</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3" name="矩形 32">
            <a:extLst>
              <a:ext uri="{FF2B5EF4-FFF2-40B4-BE49-F238E27FC236}">
                <a16:creationId xmlns:a16="http://schemas.microsoft.com/office/drawing/2014/main" id="{2A2D034F-5A18-43C9-B0ED-908648F82442}"/>
              </a:ext>
            </a:extLst>
          </p:cNvPr>
          <p:cNvSpPr/>
          <p:nvPr/>
        </p:nvSpPr>
        <p:spPr>
          <a:xfrm>
            <a:off x="5306613" y="4261594"/>
            <a:ext cx="3691882" cy="224676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结构参数：</a:t>
            </a:r>
            <a:endPar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endParaRPr>
          </a:p>
          <a:p>
            <a:pPr lvl="1" indent="0">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线缺陷宽度</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w</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sqrt(3)a</a:t>
            </a:r>
          </a:p>
          <a:p>
            <a:pPr lvl="1" indent="0">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小孔微扰</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da</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0.02a</a:t>
            </a:r>
          </a:p>
          <a:p>
            <a:pPr lvl="1" indent="0">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空气槽宽度</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s</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0.2a</a:t>
            </a:r>
          </a:p>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光学腔体性能：</a:t>
            </a:r>
            <a:endPar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endParaRPr>
          </a:p>
          <a:p>
            <a:pPr lvl="1" indent="0">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光学品质因子：</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6.5×10</a:t>
            </a:r>
            <a:r>
              <a:rPr lang="en-US" altLang="zh-CN" sz="2000" baseline="30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4</a:t>
            </a:r>
          </a:p>
          <a:p>
            <a:pPr lvl="1" indent="0">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腔体模式体积：</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0.17(λ/n)</a:t>
            </a:r>
            <a:r>
              <a:rPr lang="en-US" altLang="zh-CN" sz="2000" baseline="30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3</a:t>
            </a:r>
          </a:p>
        </p:txBody>
      </p:sp>
      <p:pic>
        <p:nvPicPr>
          <p:cNvPr id="9" name="图片 8">
            <a:extLst>
              <a:ext uri="{FF2B5EF4-FFF2-40B4-BE49-F238E27FC236}">
                <a16:creationId xmlns:a16="http://schemas.microsoft.com/office/drawing/2014/main" id="{AAA78EA9-B068-4456-B032-5B952C763DC2}"/>
              </a:ext>
            </a:extLst>
          </p:cNvPr>
          <p:cNvPicPr>
            <a:picLocks noChangeAspect="1"/>
          </p:cNvPicPr>
          <p:nvPr/>
        </p:nvPicPr>
        <p:blipFill>
          <a:blip r:embed="rId5"/>
          <a:stretch>
            <a:fillRect/>
          </a:stretch>
        </p:blipFill>
        <p:spPr>
          <a:xfrm>
            <a:off x="5310569" y="1508184"/>
            <a:ext cx="3691881" cy="2632984"/>
          </a:xfrm>
          <a:prstGeom prst="rect">
            <a:avLst/>
          </a:prstGeom>
        </p:spPr>
      </p:pic>
    </p:spTree>
    <p:extLst>
      <p:ext uri="{BB962C8B-B14F-4D97-AF65-F5344CB8AC3E}">
        <p14:creationId xmlns:p14="http://schemas.microsoft.com/office/powerpoint/2010/main" val="3665611329"/>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
          <p:cNvSpPr txBox="1">
            <a:spLocks noChangeArrowheads="1"/>
          </p:cNvSpPr>
          <p:nvPr/>
        </p:nvSpPr>
        <p:spPr>
          <a:xfrm>
            <a:off x="1581075" y="87934"/>
            <a:ext cx="6481911" cy="720006"/>
          </a:xfrm>
          <a:prstGeom prst="rect">
            <a:avLst/>
          </a:prstGeom>
        </p:spPr>
        <p:txBody>
          <a:bodyPr/>
          <a:lstStyle>
            <a:lvl1pPr algn="l" defTabSz="913313"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defRPr/>
            </a:pPr>
            <a:r>
              <a:rPr lang="zh-CN" altLang="en-US" sz="4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华文新魏" panose="02010800040101010101" pitchFamily="2" charset="-122"/>
                <a:ea typeface="华文新魏" panose="02010800040101010101" pitchFamily="2" charset="-122"/>
              </a:rPr>
              <a:t>目录</a:t>
            </a:r>
          </a:p>
        </p:txBody>
      </p:sp>
      <p:sp>
        <p:nvSpPr>
          <p:cNvPr id="18" name="AutoShape 9">
            <a:extLst>
              <a:ext uri="{FF2B5EF4-FFF2-40B4-BE49-F238E27FC236}">
                <a16:creationId xmlns:a16="http://schemas.microsoft.com/office/drawing/2014/main" id="{3038DFD5-8947-4992-856C-6F9D096F3A0A}"/>
              </a:ext>
            </a:extLst>
          </p:cNvPr>
          <p:cNvSpPr>
            <a:spLocks noChangeArrowheads="1"/>
          </p:cNvSpPr>
          <p:nvPr/>
        </p:nvSpPr>
        <p:spPr bwMode="gray">
          <a:xfrm>
            <a:off x="2459493" y="1384077"/>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研究背景与意义</a:t>
            </a:r>
          </a:p>
        </p:txBody>
      </p:sp>
      <p:sp>
        <p:nvSpPr>
          <p:cNvPr id="19" name="椭圆 18">
            <a:extLst>
              <a:ext uri="{FF2B5EF4-FFF2-40B4-BE49-F238E27FC236}">
                <a16:creationId xmlns:a16="http://schemas.microsoft.com/office/drawing/2014/main" id="{B79AD5B5-2D22-42EC-8CA6-56C4FDE202A1}"/>
              </a:ext>
            </a:extLst>
          </p:cNvPr>
          <p:cNvSpPr/>
          <p:nvPr/>
        </p:nvSpPr>
        <p:spPr>
          <a:xfrm>
            <a:off x="1970289" y="1488058"/>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0" name="AutoShape 9">
            <a:extLst>
              <a:ext uri="{FF2B5EF4-FFF2-40B4-BE49-F238E27FC236}">
                <a16:creationId xmlns:a16="http://schemas.microsoft.com/office/drawing/2014/main" id="{9D9D2395-0E67-4DC6-A4FC-2C1D0470FC16}"/>
              </a:ext>
            </a:extLst>
          </p:cNvPr>
          <p:cNvSpPr>
            <a:spLocks noChangeArrowheads="1"/>
          </p:cNvSpPr>
          <p:nvPr/>
        </p:nvSpPr>
        <p:spPr bwMode="gray">
          <a:xfrm>
            <a:off x="2459493" y="2107580"/>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光子晶体腔体光机械的振荡器理论</a:t>
            </a:r>
          </a:p>
        </p:txBody>
      </p:sp>
      <p:sp>
        <p:nvSpPr>
          <p:cNvPr id="51" name="椭圆 50">
            <a:extLst>
              <a:ext uri="{FF2B5EF4-FFF2-40B4-BE49-F238E27FC236}">
                <a16:creationId xmlns:a16="http://schemas.microsoft.com/office/drawing/2014/main" id="{CE514EAE-72AE-4E0E-9127-DBAA7218E1A2}"/>
              </a:ext>
            </a:extLst>
          </p:cNvPr>
          <p:cNvSpPr/>
          <p:nvPr/>
        </p:nvSpPr>
        <p:spPr>
          <a:xfrm>
            <a:off x="1970289" y="2211561"/>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3" name="AutoShape 9">
            <a:extLst>
              <a:ext uri="{FF2B5EF4-FFF2-40B4-BE49-F238E27FC236}">
                <a16:creationId xmlns:a16="http://schemas.microsoft.com/office/drawing/2014/main" id="{B854E4DB-E199-4532-816A-D6E12DD2DE54}"/>
              </a:ext>
            </a:extLst>
          </p:cNvPr>
          <p:cNvSpPr>
            <a:spLocks noChangeArrowheads="1"/>
          </p:cNvSpPr>
          <p:nvPr/>
        </p:nvSpPr>
        <p:spPr bwMode="gray">
          <a:xfrm>
            <a:off x="2459493" y="2831083"/>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铌酸锂基光子晶体微腔的仿真设计</a:t>
            </a:r>
          </a:p>
        </p:txBody>
      </p:sp>
      <p:sp>
        <p:nvSpPr>
          <p:cNvPr id="54" name="椭圆 53">
            <a:extLst>
              <a:ext uri="{FF2B5EF4-FFF2-40B4-BE49-F238E27FC236}">
                <a16:creationId xmlns:a16="http://schemas.microsoft.com/office/drawing/2014/main" id="{A21C953F-37D6-412E-9746-025202E8E4B2}"/>
              </a:ext>
            </a:extLst>
          </p:cNvPr>
          <p:cNvSpPr/>
          <p:nvPr/>
        </p:nvSpPr>
        <p:spPr>
          <a:xfrm>
            <a:off x="1970289" y="2935064"/>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6" name="AutoShape 9">
            <a:extLst>
              <a:ext uri="{FF2B5EF4-FFF2-40B4-BE49-F238E27FC236}">
                <a16:creationId xmlns:a16="http://schemas.microsoft.com/office/drawing/2014/main" id="{88F8A741-450F-451A-9611-70065C8B5DC8}"/>
              </a:ext>
            </a:extLst>
          </p:cNvPr>
          <p:cNvSpPr>
            <a:spLocks noChangeArrowheads="1"/>
          </p:cNvSpPr>
          <p:nvPr/>
        </p:nvSpPr>
        <p:spPr bwMode="gray">
          <a:xfrm>
            <a:off x="2459493" y="3554586"/>
            <a:ext cx="5214280" cy="487362"/>
          </a:xfrm>
          <a:prstGeom prst="roundRect">
            <a:avLst>
              <a:gd name="adj" fmla="val 50000"/>
            </a:avLst>
          </a:prstGeom>
          <a:solidFill>
            <a:schemeClr val="accent4">
              <a:lumMod val="40000"/>
              <a:lumOff val="60000"/>
            </a:schemeClr>
          </a:solid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铌酸锂基光机械振荡器的仿真设计</a:t>
            </a:r>
          </a:p>
        </p:txBody>
      </p:sp>
      <p:sp>
        <p:nvSpPr>
          <p:cNvPr id="57" name="椭圆 56">
            <a:extLst>
              <a:ext uri="{FF2B5EF4-FFF2-40B4-BE49-F238E27FC236}">
                <a16:creationId xmlns:a16="http://schemas.microsoft.com/office/drawing/2014/main" id="{F78B695B-719D-4C36-83D7-C7EFA7D0EA03}"/>
              </a:ext>
            </a:extLst>
          </p:cNvPr>
          <p:cNvSpPr/>
          <p:nvPr/>
        </p:nvSpPr>
        <p:spPr>
          <a:xfrm>
            <a:off x="1970289" y="3658567"/>
            <a:ext cx="269875" cy="279400"/>
          </a:xfrm>
          <a:prstGeom prst="ellipse">
            <a:avLst/>
          </a:prstGeom>
          <a:solidFill>
            <a:srgbClr val="F295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solidFill>
                <a:schemeClr val="lt1"/>
              </a:solidFill>
              <a:latin typeface="+mj-ea"/>
              <a:ea typeface="+mj-ea"/>
            </a:endParaRPr>
          </a:p>
        </p:txBody>
      </p:sp>
      <p:grpSp>
        <p:nvGrpSpPr>
          <p:cNvPr id="58" name="组合 57">
            <a:extLst>
              <a:ext uri="{FF2B5EF4-FFF2-40B4-BE49-F238E27FC236}">
                <a16:creationId xmlns:a16="http://schemas.microsoft.com/office/drawing/2014/main" id="{80C3C6FF-2067-449B-91DA-5BF19B9A813D}"/>
              </a:ext>
            </a:extLst>
          </p:cNvPr>
          <p:cNvGrpSpPr/>
          <p:nvPr/>
        </p:nvGrpSpPr>
        <p:grpSpPr>
          <a:xfrm>
            <a:off x="1970289" y="4279478"/>
            <a:ext cx="5703484" cy="487362"/>
            <a:chOff x="1725687" y="1393262"/>
            <a:chExt cx="5703484" cy="487362"/>
          </a:xfrm>
        </p:grpSpPr>
        <p:sp>
          <p:nvSpPr>
            <p:cNvPr id="59" name="AutoShape 9">
              <a:extLst>
                <a:ext uri="{FF2B5EF4-FFF2-40B4-BE49-F238E27FC236}">
                  <a16:creationId xmlns:a16="http://schemas.microsoft.com/office/drawing/2014/main" id="{0B4A19CC-2215-4CFE-AE31-BCB09F9E8E57}"/>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铌酸锂基腔光机械振荡器的制备</a:t>
              </a:r>
            </a:p>
          </p:txBody>
        </p:sp>
        <p:sp>
          <p:nvSpPr>
            <p:cNvPr id="60" name="椭圆 59">
              <a:extLst>
                <a:ext uri="{FF2B5EF4-FFF2-40B4-BE49-F238E27FC236}">
                  <a16:creationId xmlns:a16="http://schemas.microsoft.com/office/drawing/2014/main" id="{ED44C7E2-4E48-4820-A1B1-325F392BEAB8}"/>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61" name="组合 60">
            <a:extLst>
              <a:ext uri="{FF2B5EF4-FFF2-40B4-BE49-F238E27FC236}">
                <a16:creationId xmlns:a16="http://schemas.microsoft.com/office/drawing/2014/main" id="{C23829C9-190F-482C-B634-2EB9ABD664A3}"/>
              </a:ext>
            </a:extLst>
          </p:cNvPr>
          <p:cNvGrpSpPr/>
          <p:nvPr/>
        </p:nvGrpSpPr>
        <p:grpSpPr>
          <a:xfrm>
            <a:off x="1970289" y="5004370"/>
            <a:ext cx="5703484" cy="487362"/>
            <a:chOff x="1725687" y="1393262"/>
            <a:chExt cx="5703484" cy="487362"/>
          </a:xfrm>
        </p:grpSpPr>
        <p:sp>
          <p:nvSpPr>
            <p:cNvPr id="62" name="AutoShape 9">
              <a:extLst>
                <a:ext uri="{FF2B5EF4-FFF2-40B4-BE49-F238E27FC236}">
                  <a16:creationId xmlns:a16="http://schemas.microsoft.com/office/drawing/2014/main" id="{B48C057E-5B4E-4130-B22C-0E930916A5A3}"/>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铌酸锂基腔光机械振荡器的实验测试</a:t>
              </a:r>
            </a:p>
          </p:txBody>
        </p:sp>
        <p:sp>
          <p:nvSpPr>
            <p:cNvPr id="63" name="椭圆 62">
              <a:extLst>
                <a:ext uri="{FF2B5EF4-FFF2-40B4-BE49-F238E27FC236}">
                  <a16:creationId xmlns:a16="http://schemas.microsoft.com/office/drawing/2014/main" id="{0FED0EA9-B666-44E4-ABDF-41DC8A877384}"/>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64" name="组合 63">
            <a:extLst>
              <a:ext uri="{FF2B5EF4-FFF2-40B4-BE49-F238E27FC236}">
                <a16:creationId xmlns:a16="http://schemas.microsoft.com/office/drawing/2014/main" id="{685366C7-9850-40F7-B9D9-71137827DA55}"/>
              </a:ext>
            </a:extLst>
          </p:cNvPr>
          <p:cNvGrpSpPr/>
          <p:nvPr/>
        </p:nvGrpSpPr>
        <p:grpSpPr>
          <a:xfrm>
            <a:off x="1970289" y="5726222"/>
            <a:ext cx="5703484" cy="487362"/>
            <a:chOff x="1725687" y="1393262"/>
            <a:chExt cx="5703484" cy="487362"/>
          </a:xfrm>
        </p:grpSpPr>
        <p:sp>
          <p:nvSpPr>
            <p:cNvPr id="65" name="AutoShape 9">
              <a:extLst>
                <a:ext uri="{FF2B5EF4-FFF2-40B4-BE49-F238E27FC236}">
                  <a16:creationId xmlns:a16="http://schemas.microsoft.com/office/drawing/2014/main" id="{93AF7270-3167-491C-85A4-48F94C577F06}"/>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总结与展望</a:t>
              </a:r>
            </a:p>
          </p:txBody>
        </p:sp>
        <p:sp>
          <p:nvSpPr>
            <p:cNvPr id="66" name="椭圆 65">
              <a:extLst>
                <a:ext uri="{FF2B5EF4-FFF2-40B4-BE49-F238E27FC236}">
                  <a16:creationId xmlns:a16="http://schemas.microsoft.com/office/drawing/2014/main" id="{995E0957-3883-46E0-B676-F74E83749BC7}"/>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spTree>
    <p:extLst>
      <p:ext uri="{BB962C8B-B14F-4D97-AF65-F5344CB8AC3E}">
        <p14:creationId xmlns:p14="http://schemas.microsoft.com/office/powerpoint/2010/main" val="1003776337"/>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4</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4873450" cy="523220"/>
          </a:xfrm>
          <a:prstGeom prst="rect">
            <a:avLst/>
          </a:prstGeom>
        </p:spPr>
        <p:txBody>
          <a:bodyPr wrap="none">
            <a:spAutoFit/>
          </a:bodyPr>
          <a:lstStyle/>
          <a:p>
            <a:r>
              <a:rPr lang="zh-CN" altLang="en-US" sz="2800" b="1" dirty="0">
                <a:latin typeface="宋体" panose="02010600030101010101" pitchFamily="2" charset="-122"/>
              </a:rPr>
              <a:t>铌酸锂光机振荡器的仿真设计</a:t>
            </a:r>
            <a:endParaRPr lang="zh-CN" altLang="en-US" sz="2800" dirty="0">
              <a:latin typeface="宋体" panose="02010600030101010101" pitchFamily="2" charset="-122"/>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3712074"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第一部分：机械谐振子的仿真</a:t>
            </a:r>
          </a:p>
        </p:txBody>
      </p:sp>
      <p:grpSp>
        <p:nvGrpSpPr>
          <p:cNvPr id="27" name="组合 26">
            <a:extLst>
              <a:ext uri="{FF2B5EF4-FFF2-40B4-BE49-F238E27FC236}">
                <a16:creationId xmlns:a16="http://schemas.microsoft.com/office/drawing/2014/main" id="{39F2BE87-41FA-40F3-B322-91F6A0BA36BE}"/>
              </a:ext>
            </a:extLst>
          </p:cNvPr>
          <p:cNvGrpSpPr/>
          <p:nvPr/>
        </p:nvGrpSpPr>
        <p:grpSpPr>
          <a:xfrm>
            <a:off x="821926" y="3249626"/>
            <a:ext cx="1767858" cy="400110"/>
            <a:chOff x="838668" y="1596628"/>
            <a:chExt cx="3005951" cy="400110"/>
          </a:xfrm>
        </p:grpSpPr>
        <p:sp>
          <p:nvSpPr>
            <p:cNvPr id="28" name="流程图: 可选过程 27">
              <a:extLst>
                <a:ext uri="{FF2B5EF4-FFF2-40B4-BE49-F238E27FC236}">
                  <a16:creationId xmlns:a16="http://schemas.microsoft.com/office/drawing/2014/main" id="{D5B01C54-38C0-4A40-A150-527481DB5468}"/>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9" name="文本框 28">
              <a:extLst>
                <a:ext uri="{FF2B5EF4-FFF2-40B4-BE49-F238E27FC236}">
                  <a16:creationId xmlns:a16="http://schemas.microsoft.com/office/drawing/2014/main" id="{7E6B44C7-7359-43B9-B073-E9BF56E885EF}"/>
                </a:ext>
              </a:extLst>
            </p:cNvPr>
            <p:cNvSpPr txBox="1"/>
            <p:nvPr/>
          </p:nvSpPr>
          <p:spPr>
            <a:xfrm>
              <a:off x="838668" y="1596628"/>
              <a:ext cx="1911201"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双悬臂型结构</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grpSp>
      <p:pic>
        <p:nvPicPr>
          <p:cNvPr id="8" name="图片 7">
            <a:extLst>
              <a:ext uri="{FF2B5EF4-FFF2-40B4-BE49-F238E27FC236}">
                <a16:creationId xmlns:a16="http://schemas.microsoft.com/office/drawing/2014/main" id="{A3943A7A-5DE7-4ABC-BF5E-588962C34DAB}"/>
              </a:ext>
            </a:extLst>
          </p:cNvPr>
          <p:cNvPicPr>
            <a:picLocks noChangeAspect="1"/>
          </p:cNvPicPr>
          <p:nvPr/>
        </p:nvPicPr>
        <p:blipFill>
          <a:blip r:embed="rId4"/>
          <a:stretch>
            <a:fillRect/>
          </a:stretch>
        </p:blipFill>
        <p:spPr>
          <a:xfrm>
            <a:off x="821925" y="3722560"/>
            <a:ext cx="1767857" cy="1586973"/>
          </a:xfrm>
          <a:prstGeom prst="rect">
            <a:avLst/>
          </a:prstGeom>
        </p:spPr>
      </p:pic>
      <p:grpSp>
        <p:nvGrpSpPr>
          <p:cNvPr id="20" name="组合 19">
            <a:extLst>
              <a:ext uri="{FF2B5EF4-FFF2-40B4-BE49-F238E27FC236}">
                <a16:creationId xmlns:a16="http://schemas.microsoft.com/office/drawing/2014/main" id="{AD5DE729-99BC-4CD4-B680-289B01371971}"/>
              </a:ext>
            </a:extLst>
          </p:cNvPr>
          <p:cNvGrpSpPr/>
          <p:nvPr/>
        </p:nvGrpSpPr>
        <p:grpSpPr>
          <a:xfrm>
            <a:off x="2671569" y="3249626"/>
            <a:ext cx="2654518" cy="400110"/>
            <a:chOff x="838668" y="1596628"/>
            <a:chExt cx="4697430" cy="400110"/>
          </a:xfrm>
        </p:grpSpPr>
        <p:sp>
          <p:nvSpPr>
            <p:cNvPr id="22" name="流程图: 可选过程 21">
              <a:extLst>
                <a:ext uri="{FF2B5EF4-FFF2-40B4-BE49-F238E27FC236}">
                  <a16:creationId xmlns:a16="http://schemas.microsoft.com/office/drawing/2014/main" id="{647E67C7-BB54-4BE7-A294-1FB61A411A6F}"/>
                </a:ext>
              </a:extLst>
            </p:cNvPr>
            <p:cNvSpPr/>
            <p:nvPr/>
          </p:nvSpPr>
          <p:spPr>
            <a:xfrm>
              <a:off x="861655" y="1618860"/>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3" name="文本框 22">
              <a:extLst>
                <a:ext uri="{FF2B5EF4-FFF2-40B4-BE49-F238E27FC236}">
                  <a16:creationId xmlns:a16="http://schemas.microsoft.com/office/drawing/2014/main" id="{68446900-FFC7-41D3-89F0-A834278CCB91}"/>
                </a:ext>
              </a:extLst>
            </p:cNvPr>
            <p:cNvSpPr txBox="1"/>
            <p:nvPr/>
          </p:nvSpPr>
          <p:spPr>
            <a:xfrm>
              <a:off x="838668" y="1596628"/>
              <a:ext cx="4697430" cy="400110"/>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振子振荡模态</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grpSp>
      <p:sp>
        <p:nvSpPr>
          <p:cNvPr id="38" name="矩形 37">
            <a:extLst>
              <a:ext uri="{FF2B5EF4-FFF2-40B4-BE49-F238E27FC236}">
                <a16:creationId xmlns:a16="http://schemas.microsoft.com/office/drawing/2014/main" id="{EE2B16B0-531D-4541-B642-A3AF710517DE}"/>
              </a:ext>
            </a:extLst>
          </p:cNvPr>
          <p:cNvSpPr/>
          <p:nvPr/>
        </p:nvSpPr>
        <p:spPr>
          <a:xfrm>
            <a:off x="821925" y="1603143"/>
            <a:ext cx="8032554" cy="1015663"/>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新型</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CASC</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：高短期稳定度腔光机械系统</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高长期稳定度铷原子钟</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锁频：用于激励相干布局囚禁的激光双边带幅度调制</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所需频率</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~3.42GHz</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，工作频率应为</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171MHz</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1/20</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分频）</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0" name="流程图: 可选过程 39">
            <a:extLst>
              <a:ext uri="{FF2B5EF4-FFF2-40B4-BE49-F238E27FC236}">
                <a16:creationId xmlns:a16="http://schemas.microsoft.com/office/drawing/2014/main" id="{B4679339-048C-4232-8845-80D96D0AC8B2}"/>
              </a:ext>
            </a:extLst>
          </p:cNvPr>
          <p:cNvSpPr/>
          <p:nvPr/>
        </p:nvSpPr>
        <p:spPr>
          <a:xfrm>
            <a:off x="1113853" y="2742443"/>
            <a:ext cx="738298" cy="40011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41" name="星形: 六角 40">
            <a:extLst>
              <a:ext uri="{FF2B5EF4-FFF2-40B4-BE49-F238E27FC236}">
                <a16:creationId xmlns:a16="http://schemas.microsoft.com/office/drawing/2014/main" id="{723B1F2F-90D5-485B-B9B7-870A9E21DB5B}"/>
              </a:ext>
            </a:extLst>
          </p:cNvPr>
          <p:cNvSpPr/>
          <p:nvPr/>
        </p:nvSpPr>
        <p:spPr>
          <a:xfrm>
            <a:off x="821925" y="2673127"/>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42" name="文本框 41">
            <a:extLst>
              <a:ext uri="{FF2B5EF4-FFF2-40B4-BE49-F238E27FC236}">
                <a16:creationId xmlns:a16="http://schemas.microsoft.com/office/drawing/2014/main" id="{798DAD44-6C84-4436-BE23-8E8E11975F5F}"/>
              </a:ext>
            </a:extLst>
          </p:cNvPr>
          <p:cNvSpPr txBox="1"/>
          <p:nvPr/>
        </p:nvSpPr>
        <p:spPr>
          <a:xfrm>
            <a:off x="1154524" y="2707785"/>
            <a:ext cx="69762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目标</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sp>
        <p:nvSpPr>
          <p:cNvPr id="43" name="矩形 42">
            <a:extLst>
              <a:ext uri="{FF2B5EF4-FFF2-40B4-BE49-F238E27FC236}">
                <a16:creationId xmlns:a16="http://schemas.microsoft.com/office/drawing/2014/main" id="{1C99E1E6-C8B3-4617-A82B-BB521843808B}"/>
              </a:ext>
            </a:extLst>
          </p:cNvPr>
          <p:cNvSpPr/>
          <p:nvPr/>
        </p:nvSpPr>
        <p:spPr>
          <a:xfrm>
            <a:off x="2013719" y="2747207"/>
            <a:ext cx="6840760" cy="400110"/>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设计</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171MHz</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工作的光机械振荡器</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7" name="图片 6">
            <a:extLst>
              <a:ext uri="{FF2B5EF4-FFF2-40B4-BE49-F238E27FC236}">
                <a16:creationId xmlns:a16="http://schemas.microsoft.com/office/drawing/2014/main" id="{1CDDA990-7911-4C1F-A29E-C7345AAC47BF}"/>
              </a:ext>
            </a:extLst>
          </p:cNvPr>
          <p:cNvPicPr>
            <a:picLocks noChangeAspect="1"/>
          </p:cNvPicPr>
          <p:nvPr/>
        </p:nvPicPr>
        <p:blipFill>
          <a:blip r:embed="rId5"/>
          <a:stretch>
            <a:fillRect/>
          </a:stretch>
        </p:blipFill>
        <p:spPr>
          <a:xfrm>
            <a:off x="2668240" y="3708509"/>
            <a:ext cx="1767857" cy="1601024"/>
          </a:xfrm>
          <a:prstGeom prst="rect">
            <a:avLst/>
          </a:prstGeom>
        </p:spPr>
      </p:pic>
      <p:grpSp>
        <p:nvGrpSpPr>
          <p:cNvPr id="30" name="组合 29">
            <a:extLst>
              <a:ext uri="{FF2B5EF4-FFF2-40B4-BE49-F238E27FC236}">
                <a16:creationId xmlns:a16="http://schemas.microsoft.com/office/drawing/2014/main" id="{B6921705-E493-45B4-8ADB-EAF52235E40F}"/>
              </a:ext>
            </a:extLst>
          </p:cNvPr>
          <p:cNvGrpSpPr/>
          <p:nvPr/>
        </p:nvGrpSpPr>
        <p:grpSpPr>
          <a:xfrm>
            <a:off x="4496920" y="3249626"/>
            <a:ext cx="1699255" cy="400110"/>
            <a:chOff x="838668" y="1596628"/>
            <a:chExt cx="3005951" cy="400110"/>
          </a:xfrm>
        </p:grpSpPr>
        <p:sp>
          <p:nvSpPr>
            <p:cNvPr id="33" name="流程图: 可选过程 32">
              <a:extLst>
                <a:ext uri="{FF2B5EF4-FFF2-40B4-BE49-F238E27FC236}">
                  <a16:creationId xmlns:a16="http://schemas.microsoft.com/office/drawing/2014/main" id="{87EAFCC2-4F1A-4C55-A169-76E41E20BDC4}"/>
                </a:ext>
              </a:extLst>
            </p:cNvPr>
            <p:cNvSpPr/>
            <p:nvPr/>
          </p:nvSpPr>
          <p:spPr>
            <a:xfrm>
              <a:off x="838668" y="1599836"/>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36" name="文本框 35">
              <a:extLst>
                <a:ext uri="{FF2B5EF4-FFF2-40B4-BE49-F238E27FC236}">
                  <a16:creationId xmlns:a16="http://schemas.microsoft.com/office/drawing/2014/main" id="{6CA969CC-B36E-409A-86A5-D1A3956EB309}"/>
                </a:ext>
              </a:extLst>
            </p:cNvPr>
            <p:cNvSpPr txBox="1"/>
            <p:nvPr/>
          </p:nvSpPr>
          <p:spPr>
            <a:xfrm>
              <a:off x="838668" y="1596628"/>
              <a:ext cx="772800"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结构参数扫描</a:t>
              </a:r>
            </a:p>
          </p:txBody>
        </p:sp>
      </p:grpSp>
      <p:sp>
        <p:nvSpPr>
          <p:cNvPr id="39" name="矩形 38">
            <a:extLst>
              <a:ext uri="{FF2B5EF4-FFF2-40B4-BE49-F238E27FC236}">
                <a16:creationId xmlns:a16="http://schemas.microsoft.com/office/drawing/2014/main" id="{696BAF8B-84FE-4155-AE1D-67053A8C1823}"/>
              </a:ext>
            </a:extLst>
          </p:cNvPr>
          <p:cNvSpPr/>
          <p:nvPr/>
        </p:nvSpPr>
        <p:spPr>
          <a:xfrm>
            <a:off x="4496920" y="3747510"/>
            <a:ext cx="4357203" cy="1938992"/>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腐蚀块宽度、腐蚀块长度</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44" name="图片 43">
            <a:extLst>
              <a:ext uri="{FF2B5EF4-FFF2-40B4-BE49-F238E27FC236}">
                <a16:creationId xmlns:a16="http://schemas.microsoft.com/office/drawing/2014/main" id="{274B9438-90B0-454A-B458-D78EC7CF7889}"/>
              </a:ext>
            </a:extLst>
          </p:cNvPr>
          <p:cNvPicPr>
            <a:picLocks noChangeAspect="1"/>
          </p:cNvPicPr>
          <p:nvPr/>
        </p:nvPicPr>
        <p:blipFill>
          <a:blip r:embed="rId6"/>
          <a:stretch>
            <a:fillRect/>
          </a:stretch>
        </p:blipFill>
        <p:spPr>
          <a:xfrm>
            <a:off x="4601056" y="4108177"/>
            <a:ext cx="4148930" cy="1508484"/>
          </a:xfrm>
          <a:prstGeom prst="rect">
            <a:avLst/>
          </a:prstGeom>
        </p:spPr>
      </p:pic>
      <p:grpSp>
        <p:nvGrpSpPr>
          <p:cNvPr id="46" name="组合 45">
            <a:extLst>
              <a:ext uri="{FF2B5EF4-FFF2-40B4-BE49-F238E27FC236}">
                <a16:creationId xmlns:a16="http://schemas.microsoft.com/office/drawing/2014/main" id="{0F0F80D3-3EC7-4BD7-AF6B-A40586EE5467}"/>
              </a:ext>
            </a:extLst>
          </p:cNvPr>
          <p:cNvGrpSpPr/>
          <p:nvPr/>
        </p:nvGrpSpPr>
        <p:grpSpPr>
          <a:xfrm>
            <a:off x="821925" y="5432073"/>
            <a:ext cx="3005951" cy="400110"/>
            <a:chOff x="838668" y="1596628"/>
            <a:chExt cx="3091981" cy="400110"/>
          </a:xfrm>
        </p:grpSpPr>
        <p:sp>
          <p:nvSpPr>
            <p:cNvPr id="47" name="流程图: 可选过程 46">
              <a:extLst>
                <a:ext uri="{FF2B5EF4-FFF2-40B4-BE49-F238E27FC236}">
                  <a16:creationId xmlns:a16="http://schemas.microsoft.com/office/drawing/2014/main" id="{89131801-156A-4B85-B3E3-2AE9E067F7CB}"/>
                </a:ext>
              </a:extLst>
            </p:cNvPr>
            <p:cNvSpPr/>
            <p:nvPr/>
          </p:nvSpPr>
          <p:spPr>
            <a:xfrm>
              <a:off x="838668" y="1599836"/>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48" name="文本框 47">
              <a:extLst>
                <a:ext uri="{FF2B5EF4-FFF2-40B4-BE49-F238E27FC236}">
                  <a16:creationId xmlns:a16="http://schemas.microsoft.com/office/drawing/2014/main" id="{6D9B3E4E-D03A-4F11-A7DE-A533CEFB6699}"/>
                </a:ext>
              </a:extLst>
            </p:cNvPr>
            <p:cNvSpPr txBox="1"/>
            <p:nvPr/>
          </p:nvSpPr>
          <p:spPr>
            <a:xfrm>
              <a:off x="838668" y="1596628"/>
              <a:ext cx="3091981"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最终设计的机械振子参数</a:t>
              </a:r>
            </a:p>
          </p:txBody>
        </p:sp>
      </p:grpSp>
      <p:sp>
        <p:nvSpPr>
          <p:cNvPr id="49" name="矩形 48">
            <a:extLst>
              <a:ext uri="{FF2B5EF4-FFF2-40B4-BE49-F238E27FC236}">
                <a16:creationId xmlns:a16="http://schemas.microsoft.com/office/drawing/2014/main" id="{5E730E95-B40A-416E-B960-878C468E6767}"/>
              </a:ext>
            </a:extLst>
          </p:cNvPr>
          <p:cNvSpPr/>
          <p:nvPr/>
        </p:nvSpPr>
        <p:spPr>
          <a:xfrm>
            <a:off x="821925" y="5920581"/>
            <a:ext cx="8032554" cy="707886"/>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参数：腐蚀块宽度</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3a</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、腐蚀块长度</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13a</a:t>
            </a:r>
          </a:p>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工作频率：</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85.5MHz</a:t>
            </a:r>
          </a:p>
        </p:txBody>
      </p:sp>
    </p:spTree>
    <p:extLst>
      <p:ext uri="{BB962C8B-B14F-4D97-AF65-F5344CB8AC3E}">
        <p14:creationId xmlns:p14="http://schemas.microsoft.com/office/powerpoint/2010/main" val="2919038023"/>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4</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4873450" cy="523220"/>
          </a:xfrm>
          <a:prstGeom prst="rect">
            <a:avLst/>
          </a:prstGeom>
        </p:spPr>
        <p:txBody>
          <a:bodyPr wrap="none">
            <a:spAutoFit/>
          </a:bodyPr>
          <a:lstStyle/>
          <a:p>
            <a:r>
              <a:rPr lang="zh-CN" altLang="en-US" sz="2800" b="1" dirty="0">
                <a:latin typeface="宋体" panose="02010600030101010101" pitchFamily="2" charset="-122"/>
              </a:rPr>
              <a:t>铌酸锂光机振荡器的仿真设计</a:t>
            </a:r>
            <a:endParaRPr lang="zh-CN" altLang="en-US" sz="2800" dirty="0">
              <a:latin typeface="宋体" panose="02010600030101010101" pitchFamily="2" charset="-122"/>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3712074"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第二部分：光机耦合率的仿真</a:t>
            </a:r>
          </a:p>
        </p:txBody>
      </p:sp>
      <p:grpSp>
        <p:nvGrpSpPr>
          <p:cNvPr id="31" name="组合 30">
            <a:extLst>
              <a:ext uri="{FF2B5EF4-FFF2-40B4-BE49-F238E27FC236}">
                <a16:creationId xmlns:a16="http://schemas.microsoft.com/office/drawing/2014/main" id="{F1B71A9E-D735-418D-8E3E-B96BE949D8FD}"/>
              </a:ext>
            </a:extLst>
          </p:cNvPr>
          <p:cNvGrpSpPr/>
          <p:nvPr/>
        </p:nvGrpSpPr>
        <p:grpSpPr>
          <a:xfrm>
            <a:off x="815690" y="3107939"/>
            <a:ext cx="1699255" cy="400110"/>
            <a:chOff x="838668" y="1596628"/>
            <a:chExt cx="3005951" cy="400110"/>
          </a:xfrm>
        </p:grpSpPr>
        <p:sp>
          <p:nvSpPr>
            <p:cNvPr id="32" name="流程图: 可选过程 31">
              <a:extLst>
                <a:ext uri="{FF2B5EF4-FFF2-40B4-BE49-F238E27FC236}">
                  <a16:creationId xmlns:a16="http://schemas.microsoft.com/office/drawing/2014/main" id="{4C6C57FA-1199-4527-90C0-5E28AB6D15E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34" name="文本框 33">
              <a:extLst>
                <a:ext uri="{FF2B5EF4-FFF2-40B4-BE49-F238E27FC236}">
                  <a16:creationId xmlns:a16="http://schemas.microsoft.com/office/drawing/2014/main" id="{F1A2B76E-56B8-49AD-85D2-B03EBD972B86}"/>
                </a:ext>
              </a:extLst>
            </p:cNvPr>
            <p:cNvSpPr txBox="1"/>
            <p:nvPr/>
          </p:nvSpPr>
          <p:spPr>
            <a:xfrm>
              <a:off x="838668" y="1596628"/>
              <a:ext cx="772800"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结构参数扫描</a:t>
              </a:r>
            </a:p>
          </p:txBody>
        </p:sp>
      </p:grpSp>
      <p:sp>
        <p:nvSpPr>
          <p:cNvPr id="38" name="矩形 37">
            <a:extLst>
              <a:ext uri="{FF2B5EF4-FFF2-40B4-BE49-F238E27FC236}">
                <a16:creationId xmlns:a16="http://schemas.microsoft.com/office/drawing/2014/main" id="{EE2B16B0-531D-4541-B642-A3AF710517DE}"/>
              </a:ext>
            </a:extLst>
          </p:cNvPr>
          <p:cNvSpPr/>
          <p:nvPr/>
        </p:nvSpPr>
        <p:spPr>
          <a:xfrm>
            <a:off x="817880" y="1646192"/>
            <a:ext cx="8032554" cy="132343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光子晶体的光机耦合率：</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移动边界光机耦合率：振子位移引起的介电常数矩阵变化</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光弹效应光机耦合率：振子变形引起的介电常数矩阵变化</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光子晶体具有高灵敏度，引入气隙后边界移动</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-&gt;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光机耦合率提高</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4" name="矩形 43">
            <a:extLst>
              <a:ext uri="{FF2B5EF4-FFF2-40B4-BE49-F238E27FC236}">
                <a16:creationId xmlns:a16="http://schemas.microsoft.com/office/drawing/2014/main" id="{2A58521A-23CE-4114-80B1-365DB0205DB5}"/>
              </a:ext>
            </a:extLst>
          </p:cNvPr>
          <p:cNvSpPr/>
          <p:nvPr/>
        </p:nvSpPr>
        <p:spPr>
          <a:xfrm>
            <a:off x="815691" y="3627682"/>
            <a:ext cx="8032554" cy="224676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腐蚀块宽度、腐蚀块长度、空气槽长度、空气槽宽度</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50" name="图片 49">
            <a:extLst>
              <a:ext uri="{FF2B5EF4-FFF2-40B4-BE49-F238E27FC236}">
                <a16:creationId xmlns:a16="http://schemas.microsoft.com/office/drawing/2014/main" id="{F70639B5-0A51-4032-B612-17C156F13530}"/>
              </a:ext>
            </a:extLst>
          </p:cNvPr>
          <p:cNvPicPr>
            <a:picLocks noChangeAspect="1"/>
          </p:cNvPicPr>
          <p:nvPr/>
        </p:nvPicPr>
        <p:blipFill>
          <a:blip r:embed="rId4"/>
          <a:stretch>
            <a:fillRect/>
          </a:stretch>
        </p:blipFill>
        <p:spPr>
          <a:xfrm>
            <a:off x="838640" y="4048373"/>
            <a:ext cx="7966781" cy="1756877"/>
          </a:xfrm>
          <a:prstGeom prst="rect">
            <a:avLst/>
          </a:prstGeom>
        </p:spPr>
      </p:pic>
      <p:sp>
        <p:nvSpPr>
          <p:cNvPr id="52" name="流程图: 可选过程 51">
            <a:extLst>
              <a:ext uri="{FF2B5EF4-FFF2-40B4-BE49-F238E27FC236}">
                <a16:creationId xmlns:a16="http://schemas.microsoft.com/office/drawing/2014/main" id="{FF73A0A4-7684-4B2B-B816-D275BEB00D4E}"/>
              </a:ext>
            </a:extLst>
          </p:cNvPr>
          <p:cNvSpPr/>
          <p:nvPr/>
        </p:nvSpPr>
        <p:spPr>
          <a:xfrm>
            <a:off x="1126601" y="6063400"/>
            <a:ext cx="738298" cy="40011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3" name="星形: 六角 52">
            <a:extLst>
              <a:ext uri="{FF2B5EF4-FFF2-40B4-BE49-F238E27FC236}">
                <a16:creationId xmlns:a16="http://schemas.microsoft.com/office/drawing/2014/main" id="{E3E34790-6C6B-40C2-9F2A-58D5F47F3F3A}"/>
              </a:ext>
            </a:extLst>
          </p:cNvPr>
          <p:cNvSpPr/>
          <p:nvPr/>
        </p:nvSpPr>
        <p:spPr>
          <a:xfrm>
            <a:off x="834673" y="5994084"/>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4" name="文本框 53">
            <a:extLst>
              <a:ext uri="{FF2B5EF4-FFF2-40B4-BE49-F238E27FC236}">
                <a16:creationId xmlns:a16="http://schemas.microsoft.com/office/drawing/2014/main" id="{EAD8B711-B04A-4538-81BE-D9D77887A017}"/>
              </a:ext>
            </a:extLst>
          </p:cNvPr>
          <p:cNvSpPr txBox="1"/>
          <p:nvPr/>
        </p:nvSpPr>
        <p:spPr>
          <a:xfrm>
            <a:off x="1167272" y="6028742"/>
            <a:ext cx="69762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结果</a:t>
            </a:r>
          </a:p>
        </p:txBody>
      </p:sp>
      <p:sp>
        <p:nvSpPr>
          <p:cNvPr id="55" name="矩形 54">
            <a:extLst>
              <a:ext uri="{FF2B5EF4-FFF2-40B4-BE49-F238E27FC236}">
                <a16:creationId xmlns:a16="http://schemas.microsoft.com/office/drawing/2014/main" id="{789D2E6C-E088-4B76-963C-29DC5B7B10EB}"/>
              </a:ext>
            </a:extLst>
          </p:cNvPr>
          <p:cNvSpPr/>
          <p:nvPr/>
        </p:nvSpPr>
        <p:spPr>
          <a:xfrm>
            <a:off x="2026467" y="6068164"/>
            <a:ext cx="6821778" cy="400110"/>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光机耦合率高达</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1.63×10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5</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Hz</a:t>
            </a:r>
          </a:p>
        </p:txBody>
      </p:sp>
    </p:spTree>
    <p:extLst>
      <p:ext uri="{BB962C8B-B14F-4D97-AF65-F5344CB8AC3E}">
        <p14:creationId xmlns:p14="http://schemas.microsoft.com/office/powerpoint/2010/main" val="1178535280"/>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
          <p:cNvSpPr txBox="1">
            <a:spLocks noChangeArrowheads="1"/>
          </p:cNvSpPr>
          <p:nvPr/>
        </p:nvSpPr>
        <p:spPr>
          <a:xfrm>
            <a:off x="1581075" y="87934"/>
            <a:ext cx="6481911" cy="720006"/>
          </a:xfrm>
          <a:prstGeom prst="rect">
            <a:avLst/>
          </a:prstGeom>
        </p:spPr>
        <p:txBody>
          <a:bodyPr/>
          <a:lstStyle>
            <a:lvl1pPr algn="l" defTabSz="913313"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defRPr/>
            </a:pPr>
            <a:r>
              <a:rPr lang="zh-CN" altLang="en-US" sz="4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华文新魏" panose="02010800040101010101" pitchFamily="2" charset="-122"/>
                <a:ea typeface="华文新魏" panose="02010800040101010101" pitchFamily="2" charset="-122"/>
              </a:rPr>
              <a:t>目录</a:t>
            </a:r>
          </a:p>
        </p:txBody>
      </p:sp>
      <p:sp>
        <p:nvSpPr>
          <p:cNvPr id="18" name="AutoShape 9">
            <a:extLst>
              <a:ext uri="{FF2B5EF4-FFF2-40B4-BE49-F238E27FC236}">
                <a16:creationId xmlns:a16="http://schemas.microsoft.com/office/drawing/2014/main" id="{3038DFD5-8947-4992-856C-6F9D096F3A0A}"/>
              </a:ext>
            </a:extLst>
          </p:cNvPr>
          <p:cNvSpPr>
            <a:spLocks noChangeArrowheads="1"/>
          </p:cNvSpPr>
          <p:nvPr/>
        </p:nvSpPr>
        <p:spPr bwMode="gray">
          <a:xfrm>
            <a:off x="2459493" y="1384077"/>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研究背景与意义</a:t>
            </a:r>
          </a:p>
        </p:txBody>
      </p:sp>
      <p:sp>
        <p:nvSpPr>
          <p:cNvPr id="19" name="椭圆 18">
            <a:extLst>
              <a:ext uri="{FF2B5EF4-FFF2-40B4-BE49-F238E27FC236}">
                <a16:creationId xmlns:a16="http://schemas.microsoft.com/office/drawing/2014/main" id="{B79AD5B5-2D22-42EC-8CA6-56C4FDE202A1}"/>
              </a:ext>
            </a:extLst>
          </p:cNvPr>
          <p:cNvSpPr/>
          <p:nvPr/>
        </p:nvSpPr>
        <p:spPr>
          <a:xfrm>
            <a:off x="1970289" y="1488058"/>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0" name="AutoShape 9">
            <a:extLst>
              <a:ext uri="{FF2B5EF4-FFF2-40B4-BE49-F238E27FC236}">
                <a16:creationId xmlns:a16="http://schemas.microsoft.com/office/drawing/2014/main" id="{9D9D2395-0E67-4DC6-A4FC-2C1D0470FC16}"/>
              </a:ext>
            </a:extLst>
          </p:cNvPr>
          <p:cNvSpPr>
            <a:spLocks noChangeArrowheads="1"/>
          </p:cNvSpPr>
          <p:nvPr/>
        </p:nvSpPr>
        <p:spPr bwMode="gray">
          <a:xfrm>
            <a:off x="2459493" y="2107580"/>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光子晶体腔体光机械的振荡器理论</a:t>
            </a:r>
          </a:p>
        </p:txBody>
      </p:sp>
      <p:sp>
        <p:nvSpPr>
          <p:cNvPr id="51" name="椭圆 50">
            <a:extLst>
              <a:ext uri="{FF2B5EF4-FFF2-40B4-BE49-F238E27FC236}">
                <a16:creationId xmlns:a16="http://schemas.microsoft.com/office/drawing/2014/main" id="{CE514EAE-72AE-4E0E-9127-DBAA7218E1A2}"/>
              </a:ext>
            </a:extLst>
          </p:cNvPr>
          <p:cNvSpPr/>
          <p:nvPr/>
        </p:nvSpPr>
        <p:spPr>
          <a:xfrm>
            <a:off x="1970289" y="2211561"/>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3" name="AutoShape 9">
            <a:extLst>
              <a:ext uri="{FF2B5EF4-FFF2-40B4-BE49-F238E27FC236}">
                <a16:creationId xmlns:a16="http://schemas.microsoft.com/office/drawing/2014/main" id="{B854E4DB-E199-4532-816A-D6E12DD2DE54}"/>
              </a:ext>
            </a:extLst>
          </p:cNvPr>
          <p:cNvSpPr>
            <a:spLocks noChangeArrowheads="1"/>
          </p:cNvSpPr>
          <p:nvPr/>
        </p:nvSpPr>
        <p:spPr bwMode="gray">
          <a:xfrm>
            <a:off x="2459493" y="2831083"/>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铌酸锂基光子晶体微腔的仿真设计</a:t>
            </a:r>
          </a:p>
        </p:txBody>
      </p:sp>
      <p:sp>
        <p:nvSpPr>
          <p:cNvPr id="54" name="椭圆 53">
            <a:extLst>
              <a:ext uri="{FF2B5EF4-FFF2-40B4-BE49-F238E27FC236}">
                <a16:creationId xmlns:a16="http://schemas.microsoft.com/office/drawing/2014/main" id="{A21C953F-37D6-412E-9746-025202E8E4B2}"/>
              </a:ext>
            </a:extLst>
          </p:cNvPr>
          <p:cNvSpPr/>
          <p:nvPr/>
        </p:nvSpPr>
        <p:spPr>
          <a:xfrm>
            <a:off x="1970289" y="2935064"/>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6" name="AutoShape 9">
            <a:extLst>
              <a:ext uri="{FF2B5EF4-FFF2-40B4-BE49-F238E27FC236}">
                <a16:creationId xmlns:a16="http://schemas.microsoft.com/office/drawing/2014/main" id="{88F8A741-450F-451A-9611-70065C8B5DC8}"/>
              </a:ext>
            </a:extLst>
          </p:cNvPr>
          <p:cNvSpPr>
            <a:spLocks noChangeArrowheads="1"/>
          </p:cNvSpPr>
          <p:nvPr/>
        </p:nvSpPr>
        <p:spPr bwMode="gray">
          <a:xfrm>
            <a:off x="2459493" y="3554586"/>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铌酸锂基光机械振荡器的仿真设计</a:t>
            </a:r>
          </a:p>
        </p:txBody>
      </p:sp>
      <p:sp>
        <p:nvSpPr>
          <p:cNvPr id="57" name="椭圆 56">
            <a:extLst>
              <a:ext uri="{FF2B5EF4-FFF2-40B4-BE49-F238E27FC236}">
                <a16:creationId xmlns:a16="http://schemas.microsoft.com/office/drawing/2014/main" id="{F78B695B-719D-4C36-83D7-C7EFA7D0EA03}"/>
              </a:ext>
            </a:extLst>
          </p:cNvPr>
          <p:cNvSpPr/>
          <p:nvPr/>
        </p:nvSpPr>
        <p:spPr>
          <a:xfrm>
            <a:off x="1970289" y="3658567"/>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9" name="AutoShape 9">
            <a:extLst>
              <a:ext uri="{FF2B5EF4-FFF2-40B4-BE49-F238E27FC236}">
                <a16:creationId xmlns:a16="http://schemas.microsoft.com/office/drawing/2014/main" id="{0B4A19CC-2215-4CFE-AE31-BCB09F9E8E57}"/>
              </a:ext>
            </a:extLst>
          </p:cNvPr>
          <p:cNvSpPr>
            <a:spLocks noChangeArrowheads="1"/>
          </p:cNvSpPr>
          <p:nvPr/>
        </p:nvSpPr>
        <p:spPr bwMode="gray">
          <a:xfrm>
            <a:off x="2459493" y="4279478"/>
            <a:ext cx="5214280" cy="487362"/>
          </a:xfrm>
          <a:prstGeom prst="roundRect">
            <a:avLst>
              <a:gd name="adj" fmla="val 50000"/>
            </a:avLst>
          </a:prstGeom>
          <a:solidFill>
            <a:schemeClr val="accent4">
              <a:lumMod val="40000"/>
              <a:lumOff val="60000"/>
            </a:schemeClr>
          </a:solid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铌酸锂基腔光机械振荡器的制备</a:t>
            </a:r>
          </a:p>
        </p:txBody>
      </p:sp>
      <p:sp>
        <p:nvSpPr>
          <p:cNvPr id="60" name="椭圆 59">
            <a:extLst>
              <a:ext uri="{FF2B5EF4-FFF2-40B4-BE49-F238E27FC236}">
                <a16:creationId xmlns:a16="http://schemas.microsoft.com/office/drawing/2014/main" id="{ED44C7E2-4E48-4820-A1B1-325F392BEAB8}"/>
              </a:ext>
            </a:extLst>
          </p:cNvPr>
          <p:cNvSpPr/>
          <p:nvPr/>
        </p:nvSpPr>
        <p:spPr>
          <a:xfrm>
            <a:off x="1970289" y="4383459"/>
            <a:ext cx="269875" cy="279400"/>
          </a:xfrm>
          <a:prstGeom prst="ellipse">
            <a:avLst/>
          </a:prstGeom>
          <a:solidFill>
            <a:srgbClr val="F295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grpSp>
        <p:nvGrpSpPr>
          <p:cNvPr id="61" name="组合 60">
            <a:extLst>
              <a:ext uri="{FF2B5EF4-FFF2-40B4-BE49-F238E27FC236}">
                <a16:creationId xmlns:a16="http://schemas.microsoft.com/office/drawing/2014/main" id="{C23829C9-190F-482C-B634-2EB9ABD664A3}"/>
              </a:ext>
            </a:extLst>
          </p:cNvPr>
          <p:cNvGrpSpPr/>
          <p:nvPr/>
        </p:nvGrpSpPr>
        <p:grpSpPr>
          <a:xfrm>
            <a:off x="1970289" y="5004370"/>
            <a:ext cx="5703484" cy="487362"/>
            <a:chOff x="1725687" y="1393262"/>
            <a:chExt cx="5703484" cy="487362"/>
          </a:xfrm>
        </p:grpSpPr>
        <p:sp>
          <p:nvSpPr>
            <p:cNvPr id="62" name="AutoShape 9">
              <a:extLst>
                <a:ext uri="{FF2B5EF4-FFF2-40B4-BE49-F238E27FC236}">
                  <a16:creationId xmlns:a16="http://schemas.microsoft.com/office/drawing/2014/main" id="{B48C057E-5B4E-4130-B22C-0E930916A5A3}"/>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铌酸锂基腔光机械振荡器的实验测试</a:t>
              </a:r>
            </a:p>
          </p:txBody>
        </p:sp>
        <p:sp>
          <p:nvSpPr>
            <p:cNvPr id="63" name="椭圆 62">
              <a:extLst>
                <a:ext uri="{FF2B5EF4-FFF2-40B4-BE49-F238E27FC236}">
                  <a16:creationId xmlns:a16="http://schemas.microsoft.com/office/drawing/2014/main" id="{0FED0EA9-B666-44E4-ABDF-41DC8A877384}"/>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64" name="组合 63">
            <a:extLst>
              <a:ext uri="{FF2B5EF4-FFF2-40B4-BE49-F238E27FC236}">
                <a16:creationId xmlns:a16="http://schemas.microsoft.com/office/drawing/2014/main" id="{685366C7-9850-40F7-B9D9-71137827DA55}"/>
              </a:ext>
            </a:extLst>
          </p:cNvPr>
          <p:cNvGrpSpPr/>
          <p:nvPr/>
        </p:nvGrpSpPr>
        <p:grpSpPr>
          <a:xfrm>
            <a:off x="1970289" y="5726222"/>
            <a:ext cx="5703484" cy="487362"/>
            <a:chOff x="1725687" y="1393262"/>
            <a:chExt cx="5703484" cy="487362"/>
          </a:xfrm>
        </p:grpSpPr>
        <p:sp>
          <p:nvSpPr>
            <p:cNvPr id="65" name="AutoShape 9">
              <a:extLst>
                <a:ext uri="{FF2B5EF4-FFF2-40B4-BE49-F238E27FC236}">
                  <a16:creationId xmlns:a16="http://schemas.microsoft.com/office/drawing/2014/main" id="{93AF7270-3167-491C-85A4-48F94C577F06}"/>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总结与展望</a:t>
              </a:r>
            </a:p>
          </p:txBody>
        </p:sp>
        <p:sp>
          <p:nvSpPr>
            <p:cNvPr id="66" name="椭圆 65">
              <a:extLst>
                <a:ext uri="{FF2B5EF4-FFF2-40B4-BE49-F238E27FC236}">
                  <a16:creationId xmlns:a16="http://schemas.microsoft.com/office/drawing/2014/main" id="{995E0957-3883-46E0-B676-F74E83749BC7}"/>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spTree>
    <p:extLst>
      <p:ext uri="{BB962C8B-B14F-4D97-AF65-F5344CB8AC3E}">
        <p14:creationId xmlns:p14="http://schemas.microsoft.com/office/powerpoint/2010/main" val="2770832105"/>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5</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234125" cy="523220"/>
          </a:xfrm>
          <a:prstGeom prst="rect">
            <a:avLst/>
          </a:prstGeom>
        </p:spPr>
        <p:txBody>
          <a:bodyPr wrap="none">
            <a:spAutoFit/>
          </a:bodyPr>
          <a:lstStyle/>
          <a:p>
            <a:r>
              <a:rPr lang="zh-CN" altLang="en-US" sz="2800" b="1" dirty="0">
                <a:latin typeface="宋体" panose="02010600030101010101" pitchFamily="2" charset="-122"/>
              </a:rPr>
              <a:t>铌酸锂基腔光机械振荡器的制备</a:t>
            </a:r>
            <a:endParaRPr lang="zh-CN" altLang="en-US" sz="2800" dirty="0">
              <a:latin typeface="宋体" panose="02010600030101010101" pitchFamily="2" charset="-122"/>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2631954"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第一部分：器件制备</a:t>
            </a:r>
          </a:p>
        </p:txBody>
      </p:sp>
      <p:grpSp>
        <p:nvGrpSpPr>
          <p:cNvPr id="31" name="组合 30">
            <a:extLst>
              <a:ext uri="{FF2B5EF4-FFF2-40B4-BE49-F238E27FC236}">
                <a16:creationId xmlns:a16="http://schemas.microsoft.com/office/drawing/2014/main" id="{F1B71A9E-D735-418D-8E3E-B96BE949D8FD}"/>
              </a:ext>
            </a:extLst>
          </p:cNvPr>
          <p:cNvGrpSpPr/>
          <p:nvPr/>
        </p:nvGrpSpPr>
        <p:grpSpPr>
          <a:xfrm>
            <a:off x="815692" y="3084453"/>
            <a:ext cx="4006340" cy="400110"/>
            <a:chOff x="838668" y="1596628"/>
            <a:chExt cx="3005951" cy="400110"/>
          </a:xfrm>
        </p:grpSpPr>
        <p:sp>
          <p:nvSpPr>
            <p:cNvPr id="32" name="流程图: 可选过程 31">
              <a:extLst>
                <a:ext uri="{FF2B5EF4-FFF2-40B4-BE49-F238E27FC236}">
                  <a16:creationId xmlns:a16="http://schemas.microsoft.com/office/drawing/2014/main" id="{4C6C57FA-1199-4527-90C0-5E28AB6D15E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34" name="文本框 33">
              <a:extLst>
                <a:ext uri="{FF2B5EF4-FFF2-40B4-BE49-F238E27FC236}">
                  <a16:creationId xmlns:a16="http://schemas.microsoft.com/office/drawing/2014/main" id="{F1A2B76E-56B8-49AD-85D2-B03EBD972B86}"/>
                </a:ext>
              </a:extLst>
            </p:cNvPr>
            <p:cNvSpPr txBox="1"/>
            <p:nvPr/>
          </p:nvSpPr>
          <p:spPr>
            <a:xfrm>
              <a:off x="838668" y="1596628"/>
              <a:ext cx="183668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金属</a:t>
              </a: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Cr</a:t>
              </a: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掩膜</a:t>
              </a: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a:t>
              </a: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加工工艺及器件</a:t>
              </a: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SEM</a:t>
              </a: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图</a:t>
              </a:r>
            </a:p>
          </p:txBody>
        </p:sp>
      </p:grpSp>
      <p:sp>
        <p:nvSpPr>
          <p:cNvPr id="38" name="矩形 37">
            <a:extLst>
              <a:ext uri="{FF2B5EF4-FFF2-40B4-BE49-F238E27FC236}">
                <a16:creationId xmlns:a16="http://schemas.microsoft.com/office/drawing/2014/main" id="{EE2B16B0-531D-4541-B642-A3AF710517DE}"/>
              </a:ext>
            </a:extLst>
          </p:cNvPr>
          <p:cNvSpPr/>
          <p:nvPr/>
        </p:nvSpPr>
        <p:spPr>
          <a:xfrm>
            <a:off x="817880" y="1646192"/>
            <a:ext cx="8032554" cy="132343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Z</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切薄膜</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LNOI</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平台：</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LN</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300nm</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-SiO</a:t>
            </a:r>
            <a:r>
              <a:rPr lang="en-US" altLang="zh-CN" sz="2000" kern="100" baseline="-25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2μm</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-Si</a:t>
            </a:r>
          </a:p>
          <a:p>
            <a:pPr marL="457200" indent="-457200">
              <a:buFont typeface="Wingdings" panose="05000000000000000000" pitchFamily="2" charset="2"/>
              <a:buChar char="Ø"/>
              <a:defRPr/>
            </a:pP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LN</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材料刻蚀：</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高选择比掩膜：软掩膜（光刻胶</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HSQ</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）、硬掩膜（金属</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Cr</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反应气体：氟基</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SF</a:t>
            </a:r>
            <a:r>
              <a:rPr lang="en-US" altLang="zh-CN" sz="2000" kern="100" baseline="-25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4</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等、惰性气体</a:t>
            </a:r>
            <a:r>
              <a:rPr lang="en-US" altLang="zh-CN" sz="2000" kern="100" dirty="0" err="1">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Ar</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4" name="矩形 43">
            <a:extLst>
              <a:ext uri="{FF2B5EF4-FFF2-40B4-BE49-F238E27FC236}">
                <a16:creationId xmlns:a16="http://schemas.microsoft.com/office/drawing/2014/main" id="{2A58521A-23CE-4114-80B1-365DB0205DB5}"/>
              </a:ext>
            </a:extLst>
          </p:cNvPr>
          <p:cNvSpPr/>
          <p:nvPr/>
        </p:nvSpPr>
        <p:spPr>
          <a:xfrm>
            <a:off x="817880" y="3639849"/>
            <a:ext cx="8032554" cy="2554545"/>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15" name="图片 14">
            <a:extLst>
              <a:ext uri="{FF2B5EF4-FFF2-40B4-BE49-F238E27FC236}">
                <a16:creationId xmlns:a16="http://schemas.microsoft.com/office/drawing/2014/main" id="{AA14BD1F-1EF5-4382-90C2-9E532F843363}"/>
              </a:ext>
            </a:extLst>
          </p:cNvPr>
          <p:cNvPicPr>
            <a:picLocks noChangeAspect="1"/>
          </p:cNvPicPr>
          <p:nvPr/>
        </p:nvPicPr>
        <p:blipFill>
          <a:blip r:embed="rId4"/>
          <a:stretch>
            <a:fillRect/>
          </a:stretch>
        </p:blipFill>
        <p:spPr>
          <a:xfrm>
            <a:off x="1001932" y="3779773"/>
            <a:ext cx="7664450" cy="2274695"/>
          </a:xfrm>
          <a:prstGeom prst="rect">
            <a:avLst/>
          </a:prstGeom>
        </p:spPr>
      </p:pic>
      <p:sp>
        <p:nvSpPr>
          <p:cNvPr id="30" name="流程图: 可选过程 29">
            <a:extLst>
              <a:ext uri="{FF2B5EF4-FFF2-40B4-BE49-F238E27FC236}">
                <a16:creationId xmlns:a16="http://schemas.microsoft.com/office/drawing/2014/main" id="{C6D553BB-FA98-4F8A-B405-F7E53C1868AF}"/>
              </a:ext>
            </a:extLst>
          </p:cNvPr>
          <p:cNvSpPr/>
          <p:nvPr/>
        </p:nvSpPr>
        <p:spPr>
          <a:xfrm>
            <a:off x="1128790" y="6283353"/>
            <a:ext cx="738298" cy="40011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33" name="星形: 六角 32">
            <a:extLst>
              <a:ext uri="{FF2B5EF4-FFF2-40B4-BE49-F238E27FC236}">
                <a16:creationId xmlns:a16="http://schemas.microsoft.com/office/drawing/2014/main" id="{D0112C32-5891-4D20-A627-BEDF1DE8D700}"/>
              </a:ext>
            </a:extLst>
          </p:cNvPr>
          <p:cNvSpPr/>
          <p:nvPr/>
        </p:nvSpPr>
        <p:spPr>
          <a:xfrm>
            <a:off x="836862" y="6214037"/>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35" name="文本框 34">
            <a:extLst>
              <a:ext uri="{FF2B5EF4-FFF2-40B4-BE49-F238E27FC236}">
                <a16:creationId xmlns:a16="http://schemas.microsoft.com/office/drawing/2014/main" id="{0EB79B6C-EB5B-46FB-80B5-89E8609D6A4B}"/>
              </a:ext>
            </a:extLst>
          </p:cNvPr>
          <p:cNvSpPr txBox="1"/>
          <p:nvPr/>
        </p:nvSpPr>
        <p:spPr>
          <a:xfrm>
            <a:off x="1169461" y="6248695"/>
            <a:ext cx="69762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结果</a:t>
            </a:r>
          </a:p>
        </p:txBody>
      </p:sp>
      <p:sp>
        <p:nvSpPr>
          <p:cNvPr id="36" name="矩形 35">
            <a:extLst>
              <a:ext uri="{FF2B5EF4-FFF2-40B4-BE49-F238E27FC236}">
                <a16:creationId xmlns:a16="http://schemas.microsoft.com/office/drawing/2014/main" id="{000ADA75-0D63-45E4-A787-826413E58553}"/>
              </a:ext>
            </a:extLst>
          </p:cNvPr>
          <p:cNvSpPr/>
          <p:nvPr/>
        </p:nvSpPr>
        <p:spPr>
          <a:xfrm>
            <a:off x="2028656" y="6288117"/>
            <a:ext cx="6821778" cy="400110"/>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壁面粗糙、且空气狭缝刻蚀效果极差</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485479032"/>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5</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234125" cy="523220"/>
          </a:xfrm>
          <a:prstGeom prst="rect">
            <a:avLst/>
          </a:prstGeom>
        </p:spPr>
        <p:txBody>
          <a:bodyPr wrap="none">
            <a:spAutoFit/>
          </a:bodyPr>
          <a:lstStyle/>
          <a:p>
            <a:r>
              <a:rPr lang="zh-CN" altLang="en-US" sz="2800" b="1" dirty="0">
                <a:latin typeface="宋体" panose="02010600030101010101" pitchFamily="2" charset="-122"/>
              </a:rPr>
              <a:t>铌酸锂基腔光机械振荡器的制备</a:t>
            </a:r>
            <a:endParaRPr lang="zh-CN" altLang="en-US" sz="2800" dirty="0">
              <a:latin typeface="宋体" panose="02010600030101010101" pitchFamily="2" charset="-122"/>
            </a:endParaRPr>
          </a:p>
        </p:txBody>
      </p:sp>
      <p:sp>
        <p:nvSpPr>
          <p:cNvPr id="38" name="矩形 37">
            <a:extLst>
              <a:ext uri="{FF2B5EF4-FFF2-40B4-BE49-F238E27FC236}">
                <a16:creationId xmlns:a16="http://schemas.microsoft.com/office/drawing/2014/main" id="{EE2B16B0-531D-4541-B642-A3AF710517DE}"/>
              </a:ext>
            </a:extLst>
          </p:cNvPr>
          <p:cNvSpPr/>
          <p:nvPr/>
        </p:nvSpPr>
        <p:spPr>
          <a:xfrm>
            <a:off x="827379" y="1131003"/>
            <a:ext cx="8032554" cy="707886"/>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刻蚀负载效应</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/RIE</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滞后效应</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-&gt;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空气狭缝处刻蚀速率低</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优化空气狭缝：</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100nm-&gt;300nm</a:t>
            </a:r>
          </a:p>
        </p:txBody>
      </p:sp>
      <p:grpSp>
        <p:nvGrpSpPr>
          <p:cNvPr id="17" name="组合 16">
            <a:extLst>
              <a:ext uri="{FF2B5EF4-FFF2-40B4-BE49-F238E27FC236}">
                <a16:creationId xmlns:a16="http://schemas.microsoft.com/office/drawing/2014/main" id="{663B067A-D4D3-4648-8174-433B1DE40106}"/>
              </a:ext>
            </a:extLst>
          </p:cNvPr>
          <p:cNvGrpSpPr/>
          <p:nvPr/>
        </p:nvGrpSpPr>
        <p:grpSpPr>
          <a:xfrm>
            <a:off x="821925" y="1944743"/>
            <a:ext cx="4699812" cy="400110"/>
            <a:chOff x="838668" y="1596628"/>
            <a:chExt cx="3005951" cy="400110"/>
          </a:xfrm>
        </p:grpSpPr>
        <p:sp>
          <p:nvSpPr>
            <p:cNvPr id="18" name="流程图: 可选过程 17">
              <a:extLst>
                <a:ext uri="{FF2B5EF4-FFF2-40B4-BE49-F238E27FC236}">
                  <a16:creationId xmlns:a16="http://schemas.microsoft.com/office/drawing/2014/main" id="{6465E056-4F14-49B0-A5AF-7A73DA082BE7}"/>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19" name="文本框 18">
              <a:extLst>
                <a:ext uri="{FF2B5EF4-FFF2-40B4-BE49-F238E27FC236}">
                  <a16:creationId xmlns:a16="http://schemas.microsoft.com/office/drawing/2014/main" id="{2E198EB3-3CE1-43FB-B1FA-4AFA8685D9B1}"/>
                </a:ext>
              </a:extLst>
            </p:cNvPr>
            <p:cNvSpPr txBox="1"/>
            <p:nvPr/>
          </p:nvSpPr>
          <p:spPr>
            <a:xfrm>
              <a:off x="838668" y="1596628"/>
              <a:ext cx="2988849"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光刻负胶</a:t>
              </a: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HSQ</a:t>
              </a: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掩膜</a:t>
              </a: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a:t>
              </a: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加工工艺及器件</a:t>
              </a: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SEM</a:t>
              </a: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图</a:t>
              </a:r>
            </a:p>
          </p:txBody>
        </p:sp>
      </p:grpSp>
      <p:sp>
        <p:nvSpPr>
          <p:cNvPr id="27" name="流程图: 可选过程 26">
            <a:extLst>
              <a:ext uri="{FF2B5EF4-FFF2-40B4-BE49-F238E27FC236}">
                <a16:creationId xmlns:a16="http://schemas.microsoft.com/office/drawing/2014/main" id="{5094AD89-3803-4BF4-BDB8-3AC5381682A3}"/>
              </a:ext>
            </a:extLst>
          </p:cNvPr>
          <p:cNvSpPr/>
          <p:nvPr/>
        </p:nvSpPr>
        <p:spPr>
          <a:xfrm>
            <a:off x="1126601" y="6063400"/>
            <a:ext cx="738298" cy="40011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28" name="星形: 六角 27">
            <a:extLst>
              <a:ext uri="{FF2B5EF4-FFF2-40B4-BE49-F238E27FC236}">
                <a16:creationId xmlns:a16="http://schemas.microsoft.com/office/drawing/2014/main" id="{35C65DA0-8649-482D-B3FA-3A43FCA5E54F}"/>
              </a:ext>
            </a:extLst>
          </p:cNvPr>
          <p:cNvSpPr/>
          <p:nvPr/>
        </p:nvSpPr>
        <p:spPr>
          <a:xfrm>
            <a:off x="834673" y="5994084"/>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29" name="文本框 28">
            <a:extLst>
              <a:ext uri="{FF2B5EF4-FFF2-40B4-BE49-F238E27FC236}">
                <a16:creationId xmlns:a16="http://schemas.microsoft.com/office/drawing/2014/main" id="{947B2C7E-756A-4B15-9954-A3585ECDE0E9}"/>
              </a:ext>
            </a:extLst>
          </p:cNvPr>
          <p:cNvSpPr txBox="1"/>
          <p:nvPr/>
        </p:nvSpPr>
        <p:spPr>
          <a:xfrm>
            <a:off x="1167272" y="6028742"/>
            <a:ext cx="69762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结果</a:t>
            </a:r>
          </a:p>
        </p:txBody>
      </p:sp>
      <p:sp>
        <p:nvSpPr>
          <p:cNvPr id="37" name="矩形 36">
            <a:extLst>
              <a:ext uri="{FF2B5EF4-FFF2-40B4-BE49-F238E27FC236}">
                <a16:creationId xmlns:a16="http://schemas.microsoft.com/office/drawing/2014/main" id="{E773DB35-F7C9-4974-811C-31853A64F427}"/>
              </a:ext>
            </a:extLst>
          </p:cNvPr>
          <p:cNvSpPr/>
          <p:nvPr/>
        </p:nvSpPr>
        <p:spPr>
          <a:xfrm>
            <a:off x="2026467" y="6068164"/>
            <a:ext cx="6821778" cy="400110"/>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侧壁倾角达</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71.6</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度</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9" name="图片 8">
            <a:extLst>
              <a:ext uri="{FF2B5EF4-FFF2-40B4-BE49-F238E27FC236}">
                <a16:creationId xmlns:a16="http://schemas.microsoft.com/office/drawing/2014/main" id="{72AF73B9-A8EF-4325-8EA5-88E6E39CAC2C}"/>
              </a:ext>
            </a:extLst>
          </p:cNvPr>
          <p:cNvPicPr>
            <a:picLocks noChangeAspect="1"/>
          </p:cNvPicPr>
          <p:nvPr/>
        </p:nvPicPr>
        <p:blipFill>
          <a:blip r:embed="rId4"/>
          <a:stretch>
            <a:fillRect/>
          </a:stretch>
        </p:blipFill>
        <p:spPr>
          <a:xfrm>
            <a:off x="609563" y="2469382"/>
            <a:ext cx="8424936" cy="3367196"/>
          </a:xfrm>
          <a:prstGeom prst="rect">
            <a:avLst/>
          </a:prstGeom>
        </p:spPr>
      </p:pic>
    </p:spTree>
    <p:extLst>
      <p:ext uri="{BB962C8B-B14F-4D97-AF65-F5344CB8AC3E}">
        <p14:creationId xmlns:p14="http://schemas.microsoft.com/office/powerpoint/2010/main" val="427435937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5</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234125" cy="523220"/>
          </a:xfrm>
          <a:prstGeom prst="rect">
            <a:avLst/>
          </a:prstGeom>
        </p:spPr>
        <p:txBody>
          <a:bodyPr wrap="none">
            <a:spAutoFit/>
          </a:bodyPr>
          <a:lstStyle/>
          <a:p>
            <a:r>
              <a:rPr lang="zh-CN" altLang="en-US" sz="2800" b="1" dirty="0">
                <a:latin typeface="宋体" panose="02010600030101010101" pitchFamily="2" charset="-122"/>
              </a:rPr>
              <a:t>铌酸锂基腔光机械振荡器的制备</a:t>
            </a:r>
            <a:endParaRPr lang="zh-CN" altLang="en-US" sz="2800" dirty="0">
              <a:latin typeface="宋体" panose="02010600030101010101" pitchFamily="2" charset="-122"/>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3064002"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第二部分：工艺误差分析</a:t>
            </a:r>
          </a:p>
        </p:txBody>
      </p:sp>
      <p:grpSp>
        <p:nvGrpSpPr>
          <p:cNvPr id="31" name="组合 30">
            <a:extLst>
              <a:ext uri="{FF2B5EF4-FFF2-40B4-BE49-F238E27FC236}">
                <a16:creationId xmlns:a16="http://schemas.microsoft.com/office/drawing/2014/main" id="{F1B71A9E-D735-418D-8E3E-B96BE949D8FD}"/>
              </a:ext>
            </a:extLst>
          </p:cNvPr>
          <p:cNvGrpSpPr/>
          <p:nvPr/>
        </p:nvGrpSpPr>
        <p:grpSpPr>
          <a:xfrm>
            <a:off x="827817" y="1591729"/>
            <a:ext cx="1200839" cy="400110"/>
            <a:chOff x="838668" y="1596628"/>
            <a:chExt cx="3005951" cy="400110"/>
          </a:xfrm>
        </p:grpSpPr>
        <p:sp>
          <p:nvSpPr>
            <p:cNvPr id="32" name="流程图: 可选过程 31">
              <a:extLst>
                <a:ext uri="{FF2B5EF4-FFF2-40B4-BE49-F238E27FC236}">
                  <a16:creationId xmlns:a16="http://schemas.microsoft.com/office/drawing/2014/main" id="{4C6C57FA-1199-4527-90C0-5E28AB6D15E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34" name="文本框 33">
              <a:extLst>
                <a:ext uri="{FF2B5EF4-FFF2-40B4-BE49-F238E27FC236}">
                  <a16:creationId xmlns:a16="http://schemas.microsoft.com/office/drawing/2014/main" id="{F1A2B76E-56B8-49AD-85D2-B03EBD972B86}"/>
                </a:ext>
              </a:extLst>
            </p:cNvPr>
            <p:cNvSpPr txBox="1"/>
            <p:nvPr/>
          </p:nvSpPr>
          <p:spPr>
            <a:xfrm>
              <a:off x="838668" y="1596628"/>
              <a:ext cx="908302"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侧壁倾角</a:t>
              </a:r>
            </a:p>
          </p:txBody>
        </p:sp>
      </p:grpSp>
      <p:grpSp>
        <p:nvGrpSpPr>
          <p:cNvPr id="19" name="组合 18">
            <a:extLst>
              <a:ext uri="{FF2B5EF4-FFF2-40B4-BE49-F238E27FC236}">
                <a16:creationId xmlns:a16="http://schemas.microsoft.com/office/drawing/2014/main" id="{AE20A84B-AC72-43D9-97C4-B8B595E6AA73}"/>
              </a:ext>
            </a:extLst>
          </p:cNvPr>
          <p:cNvGrpSpPr/>
          <p:nvPr/>
        </p:nvGrpSpPr>
        <p:grpSpPr>
          <a:xfrm>
            <a:off x="817342" y="4143558"/>
            <a:ext cx="1210588" cy="400110"/>
            <a:chOff x="838668" y="1596628"/>
            <a:chExt cx="3030355" cy="400110"/>
          </a:xfrm>
        </p:grpSpPr>
        <p:sp>
          <p:nvSpPr>
            <p:cNvPr id="20" name="流程图: 可选过程 19">
              <a:extLst>
                <a:ext uri="{FF2B5EF4-FFF2-40B4-BE49-F238E27FC236}">
                  <a16:creationId xmlns:a16="http://schemas.microsoft.com/office/drawing/2014/main" id="{A411DDD8-45B2-4CDA-ADEF-ECBFA6ED7898}"/>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1E606C0E-F548-4971-A353-3EFD43CD604B}"/>
                </a:ext>
              </a:extLst>
            </p:cNvPr>
            <p:cNvSpPr txBox="1"/>
            <p:nvPr/>
          </p:nvSpPr>
          <p:spPr>
            <a:xfrm>
              <a:off x="838668" y="1596628"/>
              <a:ext cx="3030355"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小孔半径</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grpSp>
      <p:pic>
        <p:nvPicPr>
          <p:cNvPr id="11" name="图片 10">
            <a:extLst>
              <a:ext uri="{FF2B5EF4-FFF2-40B4-BE49-F238E27FC236}">
                <a16:creationId xmlns:a16="http://schemas.microsoft.com/office/drawing/2014/main" id="{3E791A3F-8547-4507-A017-1030D24AC1C8}"/>
              </a:ext>
            </a:extLst>
          </p:cNvPr>
          <p:cNvPicPr>
            <a:picLocks noChangeAspect="1"/>
          </p:cNvPicPr>
          <p:nvPr/>
        </p:nvPicPr>
        <p:blipFill>
          <a:blip r:embed="rId4"/>
          <a:stretch>
            <a:fillRect/>
          </a:stretch>
        </p:blipFill>
        <p:spPr>
          <a:xfrm>
            <a:off x="827856" y="2149054"/>
            <a:ext cx="7994322" cy="1882109"/>
          </a:xfrm>
          <a:prstGeom prst="rect">
            <a:avLst/>
          </a:prstGeom>
          <a:ln w="25400">
            <a:noFill/>
          </a:ln>
        </p:spPr>
      </p:pic>
      <p:pic>
        <p:nvPicPr>
          <p:cNvPr id="13" name="图片 12">
            <a:extLst>
              <a:ext uri="{FF2B5EF4-FFF2-40B4-BE49-F238E27FC236}">
                <a16:creationId xmlns:a16="http://schemas.microsoft.com/office/drawing/2014/main" id="{75C13979-551A-4BC8-8895-F4D8C4D5E03E}"/>
              </a:ext>
            </a:extLst>
          </p:cNvPr>
          <p:cNvPicPr>
            <a:picLocks noChangeAspect="1"/>
          </p:cNvPicPr>
          <p:nvPr/>
        </p:nvPicPr>
        <p:blipFill>
          <a:blip r:embed="rId5"/>
          <a:stretch>
            <a:fillRect/>
          </a:stretch>
        </p:blipFill>
        <p:spPr>
          <a:xfrm>
            <a:off x="818068" y="4656064"/>
            <a:ext cx="8004110" cy="1909578"/>
          </a:xfrm>
          <a:prstGeom prst="rect">
            <a:avLst/>
          </a:prstGeom>
          <a:ln w="25400">
            <a:noFill/>
          </a:ln>
        </p:spPr>
      </p:pic>
    </p:spTree>
    <p:extLst>
      <p:ext uri="{BB962C8B-B14F-4D97-AF65-F5344CB8AC3E}">
        <p14:creationId xmlns:p14="http://schemas.microsoft.com/office/powerpoint/2010/main" val="379873243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
          <p:cNvSpPr txBox="1">
            <a:spLocks noChangeArrowheads="1"/>
          </p:cNvSpPr>
          <p:nvPr/>
        </p:nvSpPr>
        <p:spPr>
          <a:xfrm>
            <a:off x="1581075" y="87934"/>
            <a:ext cx="6481911" cy="720006"/>
          </a:xfrm>
          <a:prstGeom prst="rect">
            <a:avLst/>
          </a:prstGeom>
        </p:spPr>
        <p:txBody>
          <a:bodyPr/>
          <a:lstStyle>
            <a:lvl1pPr algn="l" defTabSz="913313"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defRPr/>
            </a:pPr>
            <a:r>
              <a:rPr lang="zh-CN" altLang="en-US" sz="4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华文新魏" panose="02010800040101010101" pitchFamily="2" charset="-122"/>
                <a:ea typeface="华文新魏" panose="02010800040101010101" pitchFamily="2" charset="-122"/>
              </a:rPr>
              <a:t>目录</a:t>
            </a:r>
          </a:p>
        </p:txBody>
      </p:sp>
      <p:sp>
        <p:nvSpPr>
          <p:cNvPr id="18" name="AutoShape 9">
            <a:extLst>
              <a:ext uri="{FF2B5EF4-FFF2-40B4-BE49-F238E27FC236}">
                <a16:creationId xmlns:a16="http://schemas.microsoft.com/office/drawing/2014/main" id="{3038DFD5-8947-4992-856C-6F9D096F3A0A}"/>
              </a:ext>
            </a:extLst>
          </p:cNvPr>
          <p:cNvSpPr>
            <a:spLocks noChangeArrowheads="1"/>
          </p:cNvSpPr>
          <p:nvPr/>
        </p:nvSpPr>
        <p:spPr bwMode="gray">
          <a:xfrm>
            <a:off x="2459493" y="1384077"/>
            <a:ext cx="5214280" cy="487362"/>
          </a:xfrm>
          <a:prstGeom prst="roundRect">
            <a:avLst>
              <a:gd name="adj" fmla="val 50000"/>
            </a:avLst>
          </a:prstGeom>
          <a:solidFill>
            <a:schemeClr val="accent4">
              <a:lumMod val="40000"/>
              <a:lumOff val="60000"/>
            </a:schemeClr>
          </a:solid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研究背景与意义</a:t>
            </a:r>
          </a:p>
        </p:txBody>
      </p:sp>
      <p:sp>
        <p:nvSpPr>
          <p:cNvPr id="19" name="椭圆 18">
            <a:extLst>
              <a:ext uri="{FF2B5EF4-FFF2-40B4-BE49-F238E27FC236}">
                <a16:creationId xmlns:a16="http://schemas.microsoft.com/office/drawing/2014/main" id="{B79AD5B5-2D22-42EC-8CA6-56C4FDE202A1}"/>
              </a:ext>
            </a:extLst>
          </p:cNvPr>
          <p:cNvSpPr/>
          <p:nvPr/>
        </p:nvSpPr>
        <p:spPr>
          <a:xfrm>
            <a:off x="1970289" y="1488058"/>
            <a:ext cx="269875" cy="279400"/>
          </a:xfrm>
          <a:prstGeom prst="ellipse">
            <a:avLst/>
          </a:prstGeom>
          <a:solidFill>
            <a:srgbClr val="F295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nvGrpSpPr>
          <p:cNvPr id="49" name="组合 48">
            <a:extLst>
              <a:ext uri="{FF2B5EF4-FFF2-40B4-BE49-F238E27FC236}">
                <a16:creationId xmlns:a16="http://schemas.microsoft.com/office/drawing/2014/main" id="{107E94A5-98A7-4971-8530-9E71B599FAF8}"/>
              </a:ext>
            </a:extLst>
          </p:cNvPr>
          <p:cNvGrpSpPr/>
          <p:nvPr/>
        </p:nvGrpSpPr>
        <p:grpSpPr>
          <a:xfrm>
            <a:off x="1970289" y="2107580"/>
            <a:ext cx="5703484" cy="487362"/>
            <a:chOff x="1725687" y="1393262"/>
            <a:chExt cx="5703484" cy="487362"/>
          </a:xfrm>
        </p:grpSpPr>
        <p:sp>
          <p:nvSpPr>
            <p:cNvPr id="50" name="AutoShape 9">
              <a:extLst>
                <a:ext uri="{FF2B5EF4-FFF2-40B4-BE49-F238E27FC236}">
                  <a16:creationId xmlns:a16="http://schemas.microsoft.com/office/drawing/2014/main" id="{9D9D2395-0E67-4DC6-A4FC-2C1D0470FC16}"/>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光子晶体腔体光机械的振荡器理论</a:t>
              </a:r>
            </a:p>
          </p:txBody>
        </p:sp>
        <p:sp>
          <p:nvSpPr>
            <p:cNvPr id="51" name="椭圆 50">
              <a:extLst>
                <a:ext uri="{FF2B5EF4-FFF2-40B4-BE49-F238E27FC236}">
                  <a16:creationId xmlns:a16="http://schemas.microsoft.com/office/drawing/2014/main" id="{CE514EAE-72AE-4E0E-9127-DBAA7218E1A2}"/>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52" name="组合 51">
            <a:extLst>
              <a:ext uri="{FF2B5EF4-FFF2-40B4-BE49-F238E27FC236}">
                <a16:creationId xmlns:a16="http://schemas.microsoft.com/office/drawing/2014/main" id="{B0A2B201-2CB1-43AD-97E1-091906B74DC7}"/>
              </a:ext>
            </a:extLst>
          </p:cNvPr>
          <p:cNvGrpSpPr/>
          <p:nvPr/>
        </p:nvGrpSpPr>
        <p:grpSpPr>
          <a:xfrm>
            <a:off x="1970289" y="2831083"/>
            <a:ext cx="5703484" cy="487362"/>
            <a:chOff x="1725687" y="1393262"/>
            <a:chExt cx="5703484" cy="487362"/>
          </a:xfrm>
        </p:grpSpPr>
        <p:sp>
          <p:nvSpPr>
            <p:cNvPr id="53" name="AutoShape 9">
              <a:extLst>
                <a:ext uri="{FF2B5EF4-FFF2-40B4-BE49-F238E27FC236}">
                  <a16:creationId xmlns:a16="http://schemas.microsoft.com/office/drawing/2014/main" id="{B854E4DB-E199-4532-816A-D6E12DD2DE54}"/>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铌酸锂基光子晶体微腔的仿真设计</a:t>
              </a:r>
            </a:p>
          </p:txBody>
        </p:sp>
        <p:sp>
          <p:nvSpPr>
            <p:cNvPr id="54" name="椭圆 53">
              <a:extLst>
                <a:ext uri="{FF2B5EF4-FFF2-40B4-BE49-F238E27FC236}">
                  <a16:creationId xmlns:a16="http://schemas.microsoft.com/office/drawing/2014/main" id="{A21C953F-37D6-412E-9746-025202E8E4B2}"/>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55" name="组合 54">
            <a:extLst>
              <a:ext uri="{FF2B5EF4-FFF2-40B4-BE49-F238E27FC236}">
                <a16:creationId xmlns:a16="http://schemas.microsoft.com/office/drawing/2014/main" id="{E8E8234E-9A96-4BDE-8178-FF3AD878B8F0}"/>
              </a:ext>
            </a:extLst>
          </p:cNvPr>
          <p:cNvGrpSpPr/>
          <p:nvPr/>
        </p:nvGrpSpPr>
        <p:grpSpPr>
          <a:xfrm>
            <a:off x="1970289" y="3554586"/>
            <a:ext cx="5703484" cy="487362"/>
            <a:chOff x="1725687" y="1393262"/>
            <a:chExt cx="5703484" cy="487362"/>
          </a:xfrm>
        </p:grpSpPr>
        <p:sp>
          <p:nvSpPr>
            <p:cNvPr id="56" name="AutoShape 9">
              <a:extLst>
                <a:ext uri="{FF2B5EF4-FFF2-40B4-BE49-F238E27FC236}">
                  <a16:creationId xmlns:a16="http://schemas.microsoft.com/office/drawing/2014/main" id="{88F8A741-450F-451A-9611-70065C8B5DC8}"/>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铌酸锂基光机械振荡器的仿真设计</a:t>
              </a:r>
            </a:p>
          </p:txBody>
        </p:sp>
        <p:sp>
          <p:nvSpPr>
            <p:cNvPr id="57" name="椭圆 56">
              <a:extLst>
                <a:ext uri="{FF2B5EF4-FFF2-40B4-BE49-F238E27FC236}">
                  <a16:creationId xmlns:a16="http://schemas.microsoft.com/office/drawing/2014/main" id="{F78B695B-719D-4C36-83D7-C7EFA7D0EA03}"/>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58" name="组合 57">
            <a:extLst>
              <a:ext uri="{FF2B5EF4-FFF2-40B4-BE49-F238E27FC236}">
                <a16:creationId xmlns:a16="http://schemas.microsoft.com/office/drawing/2014/main" id="{80C3C6FF-2067-449B-91DA-5BF19B9A813D}"/>
              </a:ext>
            </a:extLst>
          </p:cNvPr>
          <p:cNvGrpSpPr/>
          <p:nvPr/>
        </p:nvGrpSpPr>
        <p:grpSpPr>
          <a:xfrm>
            <a:off x="1970289" y="4279478"/>
            <a:ext cx="5703484" cy="487362"/>
            <a:chOff x="1725687" y="1393262"/>
            <a:chExt cx="5703484" cy="487362"/>
          </a:xfrm>
        </p:grpSpPr>
        <p:sp>
          <p:nvSpPr>
            <p:cNvPr id="59" name="AutoShape 9">
              <a:extLst>
                <a:ext uri="{FF2B5EF4-FFF2-40B4-BE49-F238E27FC236}">
                  <a16:creationId xmlns:a16="http://schemas.microsoft.com/office/drawing/2014/main" id="{0B4A19CC-2215-4CFE-AE31-BCB09F9E8E57}"/>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铌酸锂基腔光机械振荡器的制备</a:t>
              </a:r>
            </a:p>
          </p:txBody>
        </p:sp>
        <p:sp>
          <p:nvSpPr>
            <p:cNvPr id="60" name="椭圆 59">
              <a:extLst>
                <a:ext uri="{FF2B5EF4-FFF2-40B4-BE49-F238E27FC236}">
                  <a16:creationId xmlns:a16="http://schemas.microsoft.com/office/drawing/2014/main" id="{ED44C7E2-4E48-4820-A1B1-325F392BEAB8}"/>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61" name="组合 60">
            <a:extLst>
              <a:ext uri="{FF2B5EF4-FFF2-40B4-BE49-F238E27FC236}">
                <a16:creationId xmlns:a16="http://schemas.microsoft.com/office/drawing/2014/main" id="{C23829C9-190F-482C-B634-2EB9ABD664A3}"/>
              </a:ext>
            </a:extLst>
          </p:cNvPr>
          <p:cNvGrpSpPr/>
          <p:nvPr/>
        </p:nvGrpSpPr>
        <p:grpSpPr>
          <a:xfrm>
            <a:off x="1970289" y="5004370"/>
            <a:ext cx="5703484" cy="487362"/>
            <a:chOff x="1725687" y="1393262"/>
            <a:chExt cx="5703484" cy="487362"/>
          </a:xfrm>
        </p:grpSpPr>
        <p:sp>
          <p:nvSpPr>
            <p:cNvPr id="62" name="AutoShape 9">
              <a:extLst>
                <a:ext uri="{FF2B5EF4-FFF2-40B4-BE49-F238E27FC236}">
                  <a16:creationId xmlns:a16="http://schemas.microsoft.com/office/drawing/2014/main" id="{B48C057E-5B4E-4130-B22C-0E930916A5A3}"/>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铌酸锂基腔光机械振荡器的实验测试</a:t>
              </a:r>
            </a:p>
          </p:txBody>
        </p:sp>
        <p:sp>
          <p:nvSpPr>
            <p:cNvPr id="63" name="椭圆 62">
              <a:extLst>
                <a:ext uri="{FF2B5EF4-FFF2-40B4-BE49-F238E27FC236}">
                  <a16:creationId xmlns:a16="http://schemas.microsoft.com/office/drawing/2014/main" id="{0FED0EA9-B666-44E4-ABDF-41DC8A877384}"/>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64" name="组合 63">
            <a:extLst>
              <a:ext uri="{FF2B5EF4-FFF2-40B4-BE49-F238E27FC236}">
                <a16:creationId xmlns:a16="http://schemas.microsoft.com/office/drawing/2014/main" id="{685366C7-9850-40F7-B9D9-71137827DA55}"/>
              </a:ext>
            </a:extLst>
          </p:cNvPr>
          <p:cNvGrpSpPr/>
          <p:nvPr/>
        </p:nvGrpSpPr>
        <p:grpSpPr>
          <a:xfrm>
            <a:off x="1970289" y="5726222"/>
            <a:ext cx="5703484" cy="487362"/>
            <a:chOff x="1725687" y="1393262"/>
            <a:chExt cx="5703484" cy="487362"/>
          </a:xfrm>
        </p:grpSpPr>
        <p:sp>
          <p:nvSpPr>
            <p:cNvPr id="65" name="AutoShape 9">
              <a:extLst>
                <a:ext uri="{FF2B5EF4-FFF2-40B4-BE49-F238E27FC236}">
                  <a16:creationId xmlns:a16="http://schemas.microsoft.com/office/drawing/2014/main" id="{93AF7270-3167-491C-85A4-48F94C577F06}"/>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总结与展望</a:t>
              </a:r>
            </a:p>
          </p:txBody>
        </p:sp>
        <p:sp>
          <p:nvSpPr>
            <p:cNvPr id="66" name="椭圆 65">
              <a:extLst>
                <a:ext uri="{FF2B5EF4-FFF2-40B4-BE49-F238E27FC236}">
                  <a16:creationId xmlns:a16="http://schemas.microsoft.com/office/drawing/2014/main" id="{995E0957-3883-46E0-B676-F74E83749BC7}"/>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spTree>
    <p:extLst>
      <p:ext uri="{BB962C8B-B14F-4D97-AF65-F5344CB8AC3E}">
        <p14:creationId xmlns:p14="http://schemas.microsoft.com/office/powerpoint/2010/main" val="1367816918"/>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
          <p:cNvSpPr txBox="1">
            <a:spLocks noChangeArrowheads="1"/>
          </p:cNvSpPr>
          <p:nvPr/>
        </p:nvSpPr>
        <p:spPr>
          <a:xfrm>
            <a:off x="1581075" y="87934"/>
            <a:ext cx="6481911" cy="720006"/>
          </a:xfrm>
          <a:prstGeom prst="rect">
            <a:avLst/>
          </a:prstGeom>
        </p:spPr>
        <p:txBody>
          <a:bodyPr/>
          <a:lstStyle>
            <a:lvl1pPr algn="l" defTabSz="913313"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defRPr/>
            </a:pPr>
            <a:r>
              <a:rPr lang="zh-CN" altLang="en-US" sz="4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华文新魏" panose="02010800040101010101" pitchFamily="2" charset="-122"/>
                <a:ea typeface="华文新魏" panose="02010800040101010101" pitchFamily="2" charset="-122"/>
              </a:rPr>
              <a:t>目录</a:t>
            </a:r>
          </a:p>
        </p:txBody>
      </p:sp>
      <p:sp>
        <p:nvSpPr>
          <p:cNvPr id="18" name="AutoShape 9">
            <a:extLst>
              <a:ext uri="{FF2B5EF4-FFF2-40B4-BE49-F238E27FC236}">
                <a16:creationId xmlns:a16="http://schemas.microsoft.com/office/drawing/2014/main" id="{3038DFD5-8947-4992-856C-6F9D096F3A0A}"/>
              </a:ext>
            </a:extLst>
          </p:cNvPr>
          <p:cNvSpPr>
            <a:spLocks noChangeArrowheads="1"/>
          </p:cNvSpPr>
          <p:nvPr/>
        </p:nvSpPr>
        <p:spPr bwMode="gray">
          <a:xfrm>
            <a:off x="2459493" y="1384077"/>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研究背景与意义</a:t>
            </a:r>
          </a:p>
        </p:txBody>
      </p:sp>
      <p:sp>
        <p:nvSpPr>
          <p:cNvPr id="19" name="椭圆 18">
            <a:extLst>
              <a:ext uri="{FF2B5EF4-FFF2-40B4-BE49-F238E27FC236}">
                <a16:creationId xmlns:a16="http://schemas.microsoft.com/office/drawing/2014/main" id="{B79AD5B5-2D22-42EC-8CA6-56C4FDE202A1}"/>
              </a:ext>
            </a:extLst>
          </p:cNvPr>
          <p:cNvSpPr/>
          <p:nvPr/>
        </p:nvSpPr>
        <p:spPr>
          <a:xfrm>
            <a:off x="1970289" y="1488058"/>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0" name="AutoShape 9">
            <a:extLst>
              <a:ext uri="{FF2B5EF4-FFF2-40B4-BE49-F238E27FC236}">
                <a16:creationId xmlns:a16="http://schemas.microsoft.com/office/drawing/2014/main" id="{9D9D2395-0E67-4DC6-A4FC-2C1D0470FC16}"/>
              </a:ext>
            </a:extLst>
          </p:cNvPr>
          <p:cNvSpPr>
            <a:spLocks noChangeArrowheads="1"/>
          </p:cNvSpPr>
          <p:nvPr/>
        </p:nvSpPr>
        <p:spPr bwMode="gray">
          <a:xfrm>
            <a:off x="2459493" y="2107580"/>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光子晶体腔体光机械的振荡器理论</a:t>
            </a:r>
          </a:p>
        </p:txBody>
      </p:sp>
      <p:sp>
        <p:nvSpPr>
          <p:cNvPr id="51" name="椭圆 50">
            <a:extLst>
              <a:ext uri="{FF2B5EF4-FFF2-40B4-BE49-F238E27FC236}">
                <a16:creationId xmlns:a16="http://schemas.microsoft.com/office/drawing/2014/main" id="{CE514EAE-72AE-4E0E-9127-DBAA7218E1A2}"/>
              </a:ext>
            </a:extLst>
          </p:cNvPr>
          <p:cNvSpPr/>
          <p:nvPr/>
        </p:nvSpPr>
        <p:spPr>
          <a:xfrm>
            <a:off x="1970289" y="2211561"/>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3" name="AutoShape 9">
            <a:extLst>
              <a:ext uri="{FF2B5EF4-FFF2-40B4-BE49-F238E27FC236}">
                <a16:creationId xmlns:a16="http://schemas.microsoft.com/office/drawing/2014/main" id="{B854E4DB-E199-4532-816A-D6E12DD2DE54}"/>
              </a:ext>
            </a:extLst>
          </p:cNvPr>
          <p:cNvSpPr>
            <a:spLocks noChangeArrowheads="1"/>
          </p:cNvSpPr>
          <p:nvPr/>
        </p:nvSpPr>
        <p:spPr bwMode="gray">
          <a:xfrm>
            <a:off x="2459493" y="2831083"/>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铌酸锂基光子晶体微腔的仿真设计</a:t>
            </a:r>
          </a:p>
        </p:txBody>
      </p:sp>
      <p:sp>
        <p:nvSpPr>
          <p:cNvPr id="54" name="椭圆 53">
            <a:extLst>
              <a:ext uri="{FF2B5EF4-FFF2-40B4-BE49-F238E27FC236}">
                <a16:creationId xmlns:a16="http://schemas.microsoft.com/office/drawing/2014/main" id="{A21C953F-37D6-412E-9746-025202E8E4B2}"/>
              </a:ext>
            </a:extLst>
          </p:cNvPr>
          <p:cNvSpPr/>
          <p:nvPr/>
        </p:nvSpPr>
        <p:spPr>
          <a:xfrm>
            <a:off x="1970289" y="2935064"/>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6" name="AutoShape 9">
            <a:extLst>
              <a:ext uri="{FF2B5EF4-FFF2-40B4-BE49-F238E27FC236}">
                <a16:creationId xmlns:a16="http://schemas.microsoft.com/office/drawing/2014/main" id="{88F8A741-450F-451A-9611-70065C8B5DC8}"/>
              </a:ext>
            </a:extLst>
          </p:cNvPr>
          <p:cNvSpPr>
            <a:spLocks noChangeArrowheads="1"/>
          </p:cNvSpPr>
          <p:nvPr/>
        </p:nvSpPr>
        <p:spPr bwMode="gray">
          <a:xfrm>
            <a:off x="2459493" y="3554586"/>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铌酸锂基光机械振荡器的仿真设计</a:t>
            </a:r>
          </a:p>
        </p:txBody>
      </p:sp>
      <p:sp>
        <p:nvSpPr>
          <p:cNvPr id="57" name="椭圆 56">
            <a:extLst>
              <a:ext uri="{FF2B5EF4-FFF2-40B4-BE49-F238E27FC236}">
                <a16:creationId xmlns:a16="http://schemas.microsoft.com/office/drawing/2014/main" id="{F78B695B-719D-4C36-83D7-C7EFA7D0EA03}"/>
              </a:ext>
            </a:extLst>
          </p:cNvPr>
          <p:cNvSpPr/>
          <p:nvPr/>
        </p:nvSpPr>
        <p:spPr>
          <a:xfrm>
            <a:off x="1970289" y="3658567"/>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9" name="AutoShape 9">
            <a:extLst>
              <a:ext uri="{FF2B5EF4-FFF2-40B4-BE49-F238E27FC236}">
                <a16:creationId xmlns:a16="http://schemas.microsoft.com/office/drawing/2014/main" id="{0B4A19CC-2215-4CFE-AE31-BCB09F9E8E57}"/>
              </a:ext>
            </a:extLst>
          </p:cNvPr>
          <p:cNvSpPr>
            <a:spLocks noChangeArrowheads="1"/>
          </p:cNvSpPr>
          <p:nvPr/>
        </p:nvSpPr>
        <p:spPr bwMode="gray">
          <a:xfrm>
            <a:off x="2459493" y="4279478"/>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铌酸锂基腔光机械振荡器的制备</a:t>
            </a:r>
          </a:p>
        </p:txBody>
      </p:sp>
      <p:sp>
        <p:nvSpPr>
          <p:cNvPr id="60" name="椭圆 59">
            <a:extLst>
              <a:ext uri="{FF2B5EF4-FFF2-40B4-BE49-F238E27FC236}">
                <a16:creationId xmlns:a16="http://schemas.microsoft.com/office/drawing/2014/main" id="{ED44C7E2-4E48-4820-A1B1-325F392BEAB8}"/>
              </a:ext>
            </a:extLst>
          </p:cNvPr>
          <p:cNvSpPr/>
          <p:nvPr/>
        </p:nvSpPr>
        <p:spPr>
          <a:xfrm>
            <a:off x="1970289" y="4383459"/>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62" name="AutoShape 9">
            <a:extLst>
              <a:ext uri="{FF2B5EF4-FFF2-40B4-BE49-F238E27FC236}">
                <a16:creationId xmlns:a16="http://schemas.microsoft.com/office/drawing/2014/main" id="{B48C057E-5B4E-4130-B22C-0E930916A5A3}"/>
              </a:ext>
            </a:extLst>
          </p:cNvPr>
          <p:cNvSpPr>
            <a:spLocks noChangeArrowheads="1"/>
          </p:cNvSpPr>
          <p:nvPr/>
        </p:nvSpPr>
        <p:spPr bwMode="gray">
          <a:xfrm>
            <a:off x="2459493" y="5004370"/>
            <a:ext cx="5214280" cy="487362"/>
          </a:xfrm>
          <a:prstGeom prst="roundRect">
            <a:avLst>
              <a:gd name="adj" fmla="val 50000"/>
            </a:avLst>
          </a:prstGeom>
          <a:solidFill>
            <a:schemeClr val="accent4">
              <a:lumMod val="40000"/>
              <a:lumOff val="60000"/>
            </a:schemeClr>
          </a:solid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铌酸锂基腔光机械振荡器的实验测试</a:t>
            </a:r>
          </a:p>
        </p:txBody>
      </p:sp>
      <p:sp>
        <p:nvSpPr>
          <p:cNvPr id="63" name="椭圆 62">
            <a:extLst>
              <a:ext uri="{FF2B5EF4-FFF2-40B4-BE49-F238E27FC236}">
                <a16:creationId xmlns:a16="http://schemas.microsoft.com/office/drawing/2014/main" id="{0FED0EA9-B666-44E4-ABDF-41DC8A877384}"/>
              </a:ext>
            </a:extLst>
          </p:cNvPr>
          <p:cNvSpPr/>
          <p:nvPr/>
        </p:nvSpPr>
        <p:spPr>
          <a:xfrm>
            <a:off x="1970289" y="5108351"/>
            <a:ext cx="269875" cy="279400"/>
          </a:xfrm>
          <a:prstGeom prst="ellipse">
            <a:avLst/>
          </a:prstGeom>
          <a:solidFill>
            <a:srgbClr val="F295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grpSp>
        <p:nvGrpSpPr>
          <p:cNvPr id="64" name="组合 63">
            <a:extLst>
              <a:ext uri="{FF2B5EF4-FFF2-40B4-BE49-F238E27FC236}">
                <a16:creationId xmlns:a16="http://schemas.microsoft.com/office/drawing/2014/main" id="{685366C7-9850-40F7-B9D9-71137827DA55}"/>
              </a:ext>
            </a:extLst>
          </p:cNvPr>
          <p:cNvGrpSpPr/>
          <p:nvPr/>
        </p:nvGrpSpPr>
        <p:grpSpPr>
          <a:xfrm>
            <a:off x="1970289" y="5726222"/>
            <a:ext cx="5703484" cy="487362"/>
            <a:chOff x="1725687" y="1393262"/>
            <a:chExt cx="5703484" cy="487362"/>
          </a:xfrm>
        </p:grpSpPr>
        <p:sp>
          <p:nvSpPr>
            <p:cNvPr id="65" name="AutoShape 9">
              <a:extLst>
                <a:ext uri="{FF2B5EF4-FFF2-40B4-BE49-F238E27FC236}">
                  <a16:creationId xmlns:a16="http://schemas.microsoft.com/office/drawing/2014/main" id="{93AF7270-3167-491C-85A4-48F94C577F06}"/>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总结与展望</a:t>
              </a:r>
            </a:p>
          </p:txBody>
        </p:sp>
        <p:sp>
          <p:nvSpPr>
            <p:cNvPr id="66" name="椭圆 65">
              <a:extLst>
                <a:ext uri="{FF2B5EF4-FFF2-40B4-BE49-F238E27FC236}">
                  <a16:creationId xmlns:a16="http://schemas.microsoft.com/office/drawing/2014/main" id="{995E0957-3883-46E0-B676-F74E83749BC7}"/>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spTree>
    <p:extLst>
      <p:ext uri="{BB962C8B-B14F-4D97-AF65-F5344CB8AC3E}">
        <p14:creationId xmlns:p14="http://schemas.microsoft.com/office/powerpoint/2010/main" val="372671586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6</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955476" cy="523220"/>
          </a:xfrm>
          <a:prstGeom prst="rect">
            <a:avLst/>
          </a:prstGeom>
        </p:spPr>
        <p:txBody>
          <a:bodyPr wrap="none">
            <a:spAutoFit/>
          </a:bodyPr>
          <a:lstStyle/>
          <a:p>
            <a:r>
              <a:rPr lang="zh-CN" altLang="en-US" sz="2800" b="1" dirty="0">
                <a:latin typeface="宋体" panose="02010600030101010101" pitchFamily="2" charset="-122"/>
              </a:rPr>
              <a:t>铌酸锂基腔光机械振荡器的实验测试</a:t>
            </a:r>
            <a:endParaRPr lang="zh-CN" altLang="en-US" sz="2800" dirty="0">
              <a:latin typeface="宋体" panose="02010600030101010101" pitchFamily="2" charset="-122"/>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2631954"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第一部分：测试准备</a:t>
            </a:r>
          </a:p>
        </p:txBody>
      </p:sp>
      <p:pic>
        <p:nvPicPr>
          <p:cNvPr id="7" name="图片 6">
            <a:extLst>
              <a:ext uri="{FF2B5EF4-FFF2-40B4-BE49-F238E27FC236}">
                <a16:creationId xmlns:a16="http://schemas.microsoft.com/office/drawing/2014/main" id="{97A6C220-DDAC-4A95-9C46-17C9100E1B52}"/>
              </a:ext>
            </a:extLst>
          </p:cNvPr>
          <p:cNvPicPr>
            <a:picLocks noChangeAspect="1"/>
          </p:cNvPicPr>
          <p:nvPr/>
        </p:nvPicPr>
        <p:blipFill>
          <a:blip r:embed="rId4"/>
          <a:stretch>
            <a:fillRect/>
          </a:stretch>
        </p:blipFill>
        <p:spPr>
          <a:xfrm>
            <a:off x="1375566" y="2023448"/>
            <a:ext cx="6892930" cy="2126993"/>
          </a:xfrm>
          <a:prstGeom prst="rect">
            <a:avLst/>
          </a:prstGeom>
          <a:ln w="12700">
            <a:noFill/>
          </a:ln>
        </p:spPr>
      </p:pic>
      <p:grpSp>
        <p:nvGrpSpPr>
          <p:cNvPr id="31" name="组合 30">
            <a:extLst>
              <a:ext uri="{FF2B5EF4-FFF2-40B4-BE49-F238E27FC236}">
                <a16:creationId xmlns:a16="http://schemas.microsoft.com/office/drawing/2014/main" id="{F1B71A9E-D735-418D-8E3E-B96BE949D8FD}"/>
              </a:ext>
            </a:extLst>
          </p:cNvPr>
          <p:cNvGrpSpPr/>
          <p:nvPr/>
        </p:nvGrpSpPr>
        <p:grpSpPr>
          <a:xfrm>
            <a:off x="815691" y="1604663"/>
            <a:ext cx="2710196" cy="400110"/>
            <a:chOff x="838668" y="1596628"/>
            <a:chExt cx="3005951" cy="400110"/>
          </a:xfrm>
        </p:grpSpPr>
        <p:sp>
          <p:nvSpPr>
            <p:cNvPr id="32" name="流程图: 可选过程 31">
              <a:extLst>
                <a:ext uri="{FF2B5EF4-FFF2-40B4-BE49-F238E27FC236}">
                  <a16:creationId xmlns:a16="http://schemas.microsoft.com/office/drawing/2014/main" id="{4C6C57FA-1199-4527-90C0-5E28AB6D15E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34" name="文本框 33">
              <a:extLst>
                <a:ext uri="{FF2B5EF4-FFF2-40B4-BE49-F238E27FC236}">
                  <a16:creationId xmlns:a16="http://schemas.microsoft.com/office/drawing/2014/main" id="{F1A2B76E-56B8-49AD-85D2-B03EBD972B86}"/>
                </a:ext>
              </a:extLst>
            </p:cNvPr>
            <p:cNvSpPr txBox="1"/>
            <p:nvPr/>
          </p:nvSpPr>
          <p:spPr>
            <a:xfrm>
              <a:off x="838668" y="1596628"/>
              <a:ext cx="2062924"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大气条件测试平台搭建</a:t>
              </a:r>
            </a:p>
          </p:txBody>
        </p:sp>
      </p:grpSp>
      <p:grpSp>
        <p:nvGrpSpPr>
          <p:cNvPr id="19" name="组合 18">
            <a:extLst>
              <a:ext uri="{FF2B5EF4-FFF2-40B4-BE49-F238E27FC236}">
                <a16:creationId xmlns:a16="http://schemas.microsoft.com/office/drawing/2014/main" id="{D5291505-372F-4DAB-8EE0-0BD4ACDA6B9B}"/>
              </a:ext>
            </a:extLst>
          </p:cNvPr>
          <p:cNvGrpSpPr/>
          <p:nvPr/>
        </p:nvGrpSpPr>
        <p:grpSpPr>
          <a:xfrm>
            <a:off x="815691" y="3943118"/>
            <a:ext cx="1630076" cy="400110"/>
            <a:chOff x="838668" y="1596628"/>
            <a:chExt cx="3005951" cy="400110"/>
          </a:xfrm>
        </p:grpSpPr>
        <p:sp>
          <p:nvSpPr>
            <p:cNvPr id="20" name="流程图: 可选过程 19">
              <a:extLst>
                <a:ext uri="{FF2B5EF4-FFF2-40B4-BE49-F238E27FC236}">
                  <a16:creationId xmlns:a16="http://schemas.microsoft.com/office/drawing/2014/main" id="{C816E560-DA9B-4685-B9CB-BB802774980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8AAEF188-89EE-44D8-BE28-F6B7349D2D0B}"/>
                </a:ext>
              </a:extLst>
            </p:cNvPr>
            <p:cNvSpPr txBox="1"/>
            <p:nvPr/>
          </p:nvSpPr>
          <p:spPr>
            <a:xfrm>
              <a:off x="838668" y="1596628"/>
              <a:ext cx="1911634"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光纤光锥制备</a:t>
              </a:r>
            </a:p>
          </p:txBody>
        </p:sp>
      </p:grpSp>
      <p:pic>
        <p:nvPicPr>
          <p:cNvPr id="9" name="图片 8">
            <a:extLst>
              <a:ext uri="{FF2B5EF4-FFF2-40B4-BE49-F238E27FC236}">
                <a16:creationId xmlns:a16="http://schemas.microsoft.com/office/drawing/2014/main" id="{A17FB866-1B3F-4F46-8683-E686C699B139}"/>
              </a:ext>
            </a:extLst>
          </p:cNvPr>
          <p:cNvPicPr>
            <a:picLocks noChangeAspect="1"/>
          </p:cNvPicPr>
          <p:nvPr/>
        </p:nvPicPr>
        <p:blipFill>
          <a:blip r:embed="rId5"/>
          <a:stretch>
            <a:fillRect/>
          </a:stretch>
        </p:blipFill>
        <p:spPr>
          <a:xfrm>
            <a:off x="3813919" y="4529282"/>
            <a:ext cx="5034325" cy="1938992"/>
          </a:xfrm>
          <a:prstGeom prst="rect">
            <a:avLst/>
          </a:prstGeom>
        </p:spPr>
      </p:pic>
      <p:sp>
        <p:nvSpPr>
          <p:cNvPr id="24" name="矩形 23">
            <a:extLst>
              <a:ext uri="{FF2B5EF4-FFF2-40B4-BE49-F238E27FC236}">
                <a16:creationId xmlns:a16="http://schemas.microsoft.com/office/drawing/2014/main" id="{DD049A27-6B69-48BD-82FF-CB9CB7F08931}"/>
              </a:ext>
            </a:extLst>
          </p:cNvPr>
          <p:cNvSpPr/>
          <p:nvPr/>
        </p:nvSpPr>
        <p:spPr>
          <a:xfrm>
            <a:off x="815691" y="4529282"/>
            <a:ext cx="2854212" cy="1938992"/>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定型效果</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尽可能“</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V</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耦合长度</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尽量短</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~3μm</a:t>
            </a: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耦合宽度</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尽量细</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~2μm</a:t>
            </a:r>
          </a:p>
        </p:txBody>
      </p:sp>
    </p:spTree>
    <p:extLst>
      <p:ext uri="{BB962C8B-B14F-4D97-AF65-F5344CB8AC3E}">
        <p14:creationId xmlns:p14="http://schemas.microsoft.com/office/powerpoint/2010/main" val="183083293"/>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6</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955476" cy="523220"/>
          </a:xfrm>
          <a:prstGeom prst="rect">
            <a:avLst/>
          </a:prstGeom>
        </p:spPr>
        <p:txBody>
          <a:bodyPr wrap="none">
            <a:spAutoFit/>
          </a:bodyPr>
          <a:lstStyle/>
          <a:p>
            <a:r>
              <a:rPr lang="zh-CN" altLang="en-US" sz="2800" b="1" dirty="0">
                <a:latin typeface="宋体" panose="02010600030101010101" pitchFamily="2" charset="-122"/>
              </a:rPr>
              <a:t>铌酸锂基腔光机械振荡器的实验测试</a:t>
            </a:r>
            <a:endParaRPr lang="zh-CN" altLang="en-US" sz="2800" dirty="0">
              <a:latin typeface="宋体" panose="02010600030101010101" pitchFamily="2" charset="-122"/>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2631954"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第二部分：器件表征</a:t>
            </a:r>
          </a:p>
        </p:txBody>
      </p:sp>
      <p:grpSp>
        <p:nvGrpSpPr>
          <p:cNvPr id="19" name="组合 18">
            <a:extLst>
              <a:ext uri="{FF2B5EF4-FFF2-40B4-BE49-F238E27FC236}">
                <a16:creationId xmlns:a16="http://schemas.microsoft.com/office/drawing/2014/main" id="{D5291505-372F-4DAB-8EE0-0BD4ACDA6B9B}"/>
              </a:ext>
            </a:extLst>
          </p:cNvPr>
          <p:cNvGrpSpPr/>
          <p:nvPr/>
        </p:nvGrpSpPr>
        <p:grpSpPr>
          <a:xfrm>
            <a:off x="821925" y="1586199"/>
            <a:ext cx="3856090" cy="400110"/>
            <a:chOff x="838668" y="1596628"/>
            <a:chExt cx="3606092" cy="400110"/>
          </a:xfrm>
        </p:grpSpPr>
        <p:sp>
          <p:nvSpPr>
            <p:cNvPr id="20" name="流程图: 可选过程 19">
              <a:extLst>
                <a:ext uri="{FF2B5EF4-FFF2-40B4-BE49-F238E27FC236}">
                  <a16:creationId xmlns:a16="http://schemas.microsoft.com/office/drawing/2014/main" id="{C816E560-DA9B-4685-B9CB-BB802774980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8AAEF188-89EE-44D8-BE28-F6B7349D2D0B}"/>
                </a:ext>
              </a:extLst>
            </p:cNvPr>
            <p:cNvSpPr txBox="1"/>
            <p:nvPr/>
          </p:nvSpPr>
          <p:spPr>
            <a:xfrm>
              <a:off x="838668" y="1596628"/>
              <a:ext cx="3606092"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71.6</a:t>
              </a: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度倾角的器件性能表征</a:t>
              </a:r>
            </a:p>
          </p:txBody>
        </p:sp>
      </p:grpSp>
      <p:sp>
        <p:nvSpPr>
          <p:cNvPr id="18" name="流程图: 可选过程 17">
            <a:extLst>
              <a:ext uri="{FF2B5EF4-FFF2-40B4-BE49-F238E27FC236}">
                <a16:creationId xmlns:a16="http://schemas.microsoft.com/office/drawing/2014/main" id="{E7E77E52-DEF7-4588-BCDB-21393368951C}"/>
              </a:ext>
            </a:extLst>
          </p:cNvPr>
          <p:cNvSpPr/>
          <p:nvPr/>
        </p:nvSpPr>
        <p:spPr>
          <a:xfrm>
            <a:off x="1113853" y="4199720"/>
            <a:ext cx="738298" cy="40011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22" name="星形: 六角 21">
            <a:extLst>
              <a:ext uri="{FF2B5EF4-FFF2-40B4-BE49-F238E27FC236}">
                <a16:creationId xmlns:a16="http://schemas.microsoft.com/office/drawing/2014/main" id="{C7556B7F-474A-4713-B106-EB347F9C28C7}"/>
              </a:ext>
            </a:extLst>
          </p:cNvPr>
          <p:cNvSpPr/>
          <p:nvPr/>
        </p:nvSpPr>
        <p:spPr>
          <a:xfrm>
            <a:off x="821925" y="4130404"/>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23" name="文本框 22">
            <a:extLst>
              <a:ext uri="{FF2B5EF4-FFF2-40B4-BE49-F238E27FC236}">
                <a16:creationId xmlns:a16="http://schemas.microsoft.com/office/drawing/2014/main" id="{D5F880EA-BDF0-4E05-8A68-8B0279D412F9}"/>
              </a:ext>
            </a:extLst>
          </p:cNvPr>
          <p:cNvSpPr txBox="1"/>
          <p:nvPr/>
        </p:nvSpPr>
        <p:spPr>
          <a:xfrm>
            <a:off x="1154524" y="4165062"/>
            <a:ext cx="69762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注意</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sp>
        <p:nvSpPr>
          <p:cNvPr id="25" name="矩形 24">
            <a:extLst>
              <a:ext uri="{FF2B5EF4-FFF2-40B4-BE49-F238E27FC236}">
                <a16:creationId xmlns:a16="http://schemas.microsoft.com/office/drawing/2014/main" id="{E4847CAC-4AD4-44AE-9A8A-13A590D615E1}"/>
              </a:ext>
            </a:extLst>
          </p:cNvPr>
          <p:cNvSpPr/>
          <p:nvPr/>
        </p:nvSpPr>
        <p:spPr>
          <a:xfrm>
            <a:off x="2013719" y="4204484"/>
            <a:ext cx="6821778" cy="400110"/>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由于铌酸锂实验片释放时漂移，下面进行硅基测试</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15" name="图片 14">
            <a:extLst>
              <a:ext uri="{FF2B5EF4-FFF2-40B4-BE49-F238E27FC236}">
                <a16:creationId xmlns:a16="http://schemas.microsoft.com/office/drawing/2014/main" id="{2C5AFC2D-B5D4-4D3E-9D9E-9701D40E94EC}"/>
              </a:ext>
            </a:extLst>
          </p:cNvPr>
          <p:cNvPicPr>
            <a:picLocks noChangeAspect="1"/>
          </p:cNvPicPr>
          <p:nvPr/>
        </p:nvPicPr>
        <p:blipFill>
          <a:blip r:embed="rId4"/>
          <a:stretch>
            <a:fillRect/>
          </a:stretch>
        </p:blipFill>
        <p:spPr>
          <a:xfrm>
            <a:off x="821925" y="4696445"/>
            <a:ext cx="8013572" cy="1810519"/>
          </a:xfrm>
          <a:prstGeom prst="rect">
            <a:avLst/>
          </a:prstGeom>
        </p:spPr>
      </p:pic>
      <p:pic>
        <p:nvPicPr>
          <p:cNvPr id="17" name="图片 16">
            <a:extLst>
              <a:ext uri="{FF2B5EF4-FFF2-40B4-BE49-F238E27FC236}">
                <a16:creationId xmlns:a16="http://schemas.microsoft.com/office/drawing/2014/main" id="{A6ACD2E3-449D-46AF-815B-1916E27FD503}"/>
              </a:ext>
            </a:extLst>
          </p:cNvPr>
          <p:cNvPicPr>
            <a:picLocks noChangeAspect="1"/>
          </p:cNvPicPr>
          <p:nvPr/>
        </p:nvPicPr>
        <p:blipFill>
          <a:blip r:embed="rId5"/>
          <a:stretch>
            <a:fillRect/>
          </a:stretch>
        </p:blipFill>
        <p:spPr>
          <a:xfrm>
            <a:off x="821925" y="2055625"/>
            <a:ext cx="8109056" cy="2012822"/>
          </a:xfrm>
          <a:prstGeom prst="rect">
            <a:avLst/>
          </a:prstGeom>
        </p:spPr>
      </p:pic>
    </p:spTree>
    <p:extLst>
      <p:ext uri="{BB962C8B-B14F-4D97-AF65-F5344CB8AC3E}">
        <p14:creationId xmlns:p14="http://schemas.microsoft.com/office/powerpoint/2010/main" val="3505487920"/>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6</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955476" cy="523220"/>
          </a:xfrm>
          <a:prstGeom prst="rect">
            <a:avLst/>
          </a:prstGeom>
        </p:spPr>
        <p:txBody>
          <a:bodyPr wrap="none">
            <a:spAutoFit/>
          </a:bodyPr>
          <a:lstStyle/>
          <a:p>
            <a:r>
              <a:rPr lang="zh-CN" altLang="en-US" sz="2800" b="1" dirty="0">
                <a:latin typeface="宋体" panose="02010600030101010101" pitchFamily="2" charset="-122"/>
              </a:rPr>
              <a:t>铌酸锂基腔光机械振荡器的实验测试</a:t>
            </a:r>
            <a:endParaRPr lang="zh-CN" altLang="en-US" sz="2800" dirty="0">
              <a:latin typeface="宋体" panose="02010600030101010101" pitchFamily="2" charset="-122"/>
            </a:endParaRPr>
          </a:p>
        </p:txBody>
      </p:sp>
      <p:grpSp>
        <p:nvGrpSpPr>
          <p:cNvPr id="19" name="组合 18">
            <a:extLst>
              <a:ext uri="{FF2B5EF4-FFF2-40B4-BE49-F238E27FC236}">
                <a16:creationId xmlns:a16="http://schemas.microsoft.com/office/drawing/2014/main" id="{D5291505-372F-4DAB-8EE0-0BD4ACDA6B9B}"/>
              </a:ext>
            </a:extLst>
          </p:cNvPr>
          <p:cNvGrpSpPr/>
          <p:nvPr/>
        </p:nvGrpSpPr>
        <p:grpSpPr>
          <a:xfrm>
            <a:off x="821925" y="1586451"/>
            <a:ext cx="3262432" cy="400110"/>
            <a:chOff x="838668" y="1596628"/>
            <a:chExt cx="3050922" cy="400110"/>
          </a:xfrm>
        </p:grpSpPr>
        <p:sp>
          <p:nvSpPr>
            <p:cNvPr id="20" name="流程图: 可选过程 19">
              <a:extLst>
                <a:ext uri="{FF2B5EF4-FFF2-40B4-BE49-F238E27FC236}">
                  <a16:creationId xmlns:a16="http://schemas.microsoft.com/office/drawing/2014/main" id="{C816E560-DA9B-4685-B9CB-BB802774980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8AAEF188-89EE-44D8-BE28-F6B7349D2D0B}"/>
                </a:ext>
              </a:extLst>
            </p:cNvPr>
            <p:cNvSpPr txBox="1"/>
            <p:nvPr/>
          </p:nvSpPr>
          <p:spPr>
            <a:xfrm>
              <a:off x="838668" y="1596628"/>
              <a:ext cx="3050922"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硅基光子晶体微腔性能表征</a:t>
              </a:r>
            </a:p>
          </p:txBody>
        </p:sp>
      </p:grpSp>
      <p:sp>
        <p:nvSpPr>
          <p:cNvPr id="24" name="矩形 23">
            <a:extLst>
              <a:ext uri="{FF2B5EF4-FFF2-40B4-BE49-F238E27FC236}">
                <a16:creationId xmlns:a16="http://schemas.microsoft.com/office/drawing/2014/main" id="{9B326781-EC09-4A0C-BCFB-69755F4E531C}"/>
              </a:ext>
            </a:extLst>
          </p:cNvPr>
          <p:cNvSpPr/>
          <p:nvPr/>
        </p:nvSpPr>
        <p:spPr>
          <a:xfrm>
            <a:off x="821925" y="2099903"/>
            <a:ext cx="3859049" cy="3785652"/>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高品质因子光子晶体微腔</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激光输入功率</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63μW</a:t>
            </a: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基模</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1565.2nm</a:t>
            </a: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二阶模</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1554nm</a:t>
            </a: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9" name="图片 8">
            <a:extLst>
              <a:ext uri="{FF2B5EF4-FFF2-40B4-BE49-F238E27FC236}">
                <a16:creationId xmlns:a16="http://schemas.microsoft.com/office/drawing/2014/main" id="{FCC6ABD9-FA1C-4D9E-9732-4A2D937EAD51}"/>
              </a:ext>
            </a:extLst>
          </p:cNvPr>
          <p:cNvPicPr>
            <a:picLocks noChangeAspect="1"/>
          </p:cNvPicPr>
          <p:nvPr/>
        </p:nvPicPr>
        <p:blipFill>
          <a:blip r:embed="rId4"/>
          <a:stretch>
            <a:fillRect/>
          </a:stretch>
        </p:blipFill>
        <p:spPr>
          <a:xfrm>
            <a:off x="856464" y="3402625"/>
            <a:ext cx="3717993" cy="2448272"/>
          </a:xfrm>
          <a:prstGeom prst="rect">
            <a:avLst/>
          </a:prstGeom>
        </p:spPr>
      </p:pic>
      <p:sp>
        <p:nvSpPr>
          <p:cNvPr id="26" name="矩形 25">
            <a:extLst>
              <a:ext uri="{FF2B5EF4-FFF2-40B4-BE49-F238E27FC236}">
                <a16:creationId xmlns:a16="http://schemas.microsoft.com/office/drawing/2014/main" id="{D3A8FADA-B3D4-4913-8509-B594E4D573FB}"/>
              </a:ext>
            </a:extLst>
          </p:cNvPr>
          <p:cNvSpPr/>
          <p:nvPr/>
        </p:nvSpPr>
        <p:spPr>
          <a:xfrm>
            <a:off x="4981232" y="2099903"/>
            <a:ext cx="3859049" cy="3785652"/>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不同功率下的热非线性拖拽</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输入：</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-12dBm~9dBm</a:t>
            </a:r>
          </a:p>
          <a:p>
            <a:pPr marL="1096146" lvl="1"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11" name="图片 10">
            <a:extLst>
              <a:ext uri="{FF2B5EF4-FFF2-40B4-BE49-F238E27FC236}">
                <a16:creationId xmlns:a16="http://schemas.microsoft.com/office/drawing/2014/main" id="{2CBAF3B9-F0E0-4201-B0FB-9CF37DA46DAD}"/>
              </a:ext>
            </a:extLst>
          </p:cNvPr>
          <p:cNvPicPr>
            <a:picLocks noChangeAspect="1"/>
          </p:cNvPicPr>
          <p:nvPr/>
        </p:nvPicPr>
        <p:blipFill>
          <a:blip r:embed="rId5"/>
          <a:stretch>
            <a:fillRect/>
          </a:stretch>
        </p:blipFill>
        <p:spPr>
          <a:xfrm>
            <a:off x="5089982" y="2824237"/>
            <a:ext cx="3641547" cy="3026660"/>
          </a:xfrm>
          <a:prstGeom prst="rect">
            <a:avLst/>
          </a:prstGeom>
        </p:spPr>
      </p:pic>
      <p:sp>
        <p:nvSpPr>
          <p:cNvPr id="40" name="流程图: 可选过程 39">
            <a:extLst>
              <a:ext uri="{FF2B5EF4-FFF2-40B4-BE49-F238E27FC236}">
                <a16:creationId xmlns:a16="http://schemas.microsoft.com/office/drawing/2014/main" id="{C0B36441-5A7E-47BD-91F3-E03F256FB7AC}"/>
              </a:ext>
            </a:extLst>
          </p:cNvPr>
          <p:cNvSpPr/>
          <p:nvPr/>
        </p:nvSpPr>
        <p:spPr>
          <a:xfrm>
            <a:off x="1126601" y="6063400"/>
            <a:ext cx="738298" cy="40011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41" name="星形: 六角 40">
            <a:extLst>
              <a:ext uri="{FF2B5EF4-FFF2-40B4-BE49-F238E27FC236}">
                <a16:creationId xmlns:a16="http://schemas.microsoft.com/office/drawing/2014/main" id="{4980DD65-22E7-4209-9B99-59641FE190E8}"/>
              </a:ext>
            </a:extLst>
          </p:cNvPr>
          <p:cNvSpPr/>
          <p:nvPr/>
        </p:nvSpPr>
        <p:spPr>
          <a:xfrm>
            <a:off x="834673" y="5994084"/>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42" name="文本框 41">
            <a:extLst>
              <a:ext uri="{FF2B5EF4-FFF2-40B4-BE49-F238E27FC236}">
                <a16:creationId xmlns:a16="http://schemas.microsoft.com/office/drawing/2014/main" id="{0055B981-794C-4914-9DFC-A5FF3304979D}"/>
              </a:ext>
            </a:extLst>
          </p:cNvPr>
          <p:cNvSpPr txBox="1"/>
          <p:nvPr/>
        </p:nvSpPr>
        <p:spPr>
          <a:xfrm>
            <a:off x="1167272" y="6028742"/>
            <a:ext cx="69762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结果</a:t>
            </a:r>
          </a:p>
        </p:txBody>
      </p:sp>
      <p:sp>
        <p:nvSpPr>
          <p:cNvPr id="43" name="矩形 42">
            <a:extLst>
              <a:ext uri="{FF2B5EF4-FFF2-40B4-BE49-F238E27FC236}">
                <a16:creationId xmlns:a16="http://schemas.microsoft.com/office/drawing/2014/main" id="{9675596A-8AC5-40B0-8A30-313184495943}"/>
              </a:ext>
            </a:extLst>
          </p:cNvPr>
          <p:cNvSpPr/>
          <p:nvPr/>
        </p:nvSpPr>
        <p:spPr>
          <a:xfrm>
            <a:off x="2026467" y="6068164"/>
            <a:ext cx="6821778" cy="400110"/>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洛伦兹函数拟合测得基模的光学</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Q=2.61×10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4</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4" name="文本框 43">
            <a:extLst>
              <a:ext uri="{FF2B5EF4-FFF2-40B4-BE49-F238E27FC236}">
                <a16:creationId xmlns:a16="http://schemas.microsoft.com/office/drawing/2014/main" id="{E4E9A7E3-CD08-4BD3-B5A7-16EC57679397}"/>
              </a:ext>
            </a:extLst>
          </p:cNvPr>
          <p:cNvSpPr txBox="1"/>
          <p:nvPr/>
        </p:nvSpPr>
        <p:spPr>
          <a:xfrm>
            <a:off x="821925" y="1097896"/>
            <a:ext cx="4159307"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第三部分：硅基光机械振荡器测试</a:t>
            </a:r>
          </a:p>
        </p:txBody>
      </p:sp>
    </p:spTree>
    <p:extLst>
      <p:ext uri="{BB962C8B-B14F-4D97-AF65-F5344CB8AC3E}">
        <p14:creationId xmlns:p14="http://schemas.microsoft.com/office/powerpoint/2010/main" val="1372540196"/>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6</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955476" cy="523220"/>
          </a:xfrm>
          <a:prstGeom prst="rect">
            <a:avLst/>
          </a:prstGeom>
        </p:spPr>
        <p:txBody>
          <a:bodyPr wrap="none">
            <a:spAutoFit/>
          </a:bodyPr>
          <a:lstStyle/>
          <a:p>
            <a:r>
              <a:rPr lang="zh-CN" altLang="en-US" sz="2800" b="1" dirty="0">
                <a:latin typeface="宋体" panose="02010600030101010101" pitchFamily="2" charset="-122"/>
              </a:rPr>
              <a:t>铌酸锂基腔光机械振荡器的实验测试</a:t>
            </a:r>
            <a:endParaRPr lang="zh-CN" altLang="en-US" sz="2800" dirty="0">
              <a:latin typeface="宋体" panose="02010600030101010101" pitchFamily="2" charset="-122"/>
            </a:endParaRPr>
          </a:p>
        </p:txBody>
      </p:sp>
      <p:grpSp>
        <p:nvGrpSpPr>
          <p:cNvPr id="19" name="组合 18">
            <a:extLst>
              <a:ext uri="{FF2B5EF4-FFF2-40B4-BE49-F238E27FC236}">
                <a16:creationId xmlns:a16="http://schemas.microsoft.com/office/drawing/2014/main" id="{D5291505-372F-4DAB-8EE0-0BD4ACDA6B9B}"/>
              </a:ext>
            </a:extLst>
          </p:cNvPr>
          <p:cNvGrpSpPr/>
          <p:nvPr/>
        </p:nvGrpSpPr>
        <p:grpSpPr>
          <a:xfrm>
            <a:off x="821926" y="1586451"/>
            <a:ext cx="2919986" cy="400110"/>
            <a:chOff x="838668" y="1596628"/>
            <a:chExt cx="3005951" cy="400110"/>
          </a:xfrm>
        </p:grpSpPr>
        <p:sp>
          <p:nvSpPr>
            <p:cNvPr id="20" name="流程图: 可选过程 19">
              <a:extLst>
                <a:ext uri="{FF2B5EF4-FFF2-40B4-BE49-F238E27FC236}">
                  <a16:creationId xmlns:a16="http://schemas.microsoft.com/office/drawing/2014/main" id="{C816E560-DA9B-4685-B9CB-BB802774980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8AAEF188-89EE-44D8-BE28-F6B7349D2D0B}"/>
                </a:ext>
              </a:extLst>
            </p:cNvPr>
            <p:cNvSpPr txBox="1"/>
            <p:nvPr/>
          </p:nvSpPr>
          <p:spPr>
            <a:xfrm>
              <a:off x="838668" y="1596628"/>
              <a:ext cx="2811069"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硅基光机械振荡器二维谱</a:t>
              </a:r>
            </a:p>
          </p:txBody>
        </p:sp>
      </p:grpSp>
      <p:sp>
        <p:nvSpPr>
          <p:cNvPr id="44" name="文本框 43">
            <a:extLst>
              <a:ext uri="{FF2B5EF4-FFF2-40B4-BE49-F238E27FC236}">
                <a16:creationId xmlns:a16="http://schemas.microsoft.com/office/drawing/2014/main" id="{E4E9A7E3-CD08-4BD3-B5A7-16EC57679397}"/>
              </a:ext>
            </a:extLst>
          </p:cNvPr>
          <p:cNvSpPr txBox="1"/>
          <p:nvPr/>
        </p:nvSpPr>
        <p:spPr>
          <a:xfrm>
            <a:off x="821925" y="1097896"/>
            <a:ext cx="4159307"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第三部分：硅基光机械振荡器测试</a:t>
            </a:r>
          </a:p>
        </p:txBody>
      </p:sp>
      <p:sp>
        <p:nvSpPr>
          <p:cNvPr id="22" name="矩形 21">
            <a:extLst>
              <a:ext uri="{FF2B5EF4-FFF2-40B4-BE49-F238E27FC236}">
                <a16:creationId xmlns:a16="http://schemas.microsoft.com/office/drawing/2014/main" id="{51D18283-5C4F-4987-BD2F-9A48409718FB}"/>
              </a:ext>
            </a:extLst>
          </p:cNvPr>
          <p:cNvSpPr/>
          <p:nvPr/>
        </p:nvSpPr>
        <p:spPr>
          <a:xfrm>
            <a:off x="821925" y="2087629"/>
            <a:ext cx="7987465" cy="4401205"/>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测试硅基光机械振荡器在不同激光失谐下的频谱图</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测试阶段一：仅能观测到自由载流子振荡</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原因：锥形光纤制备不理想，耦合效率过低</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测试阶段二：可观测到光学腔体的多种现象，但光机械振荡不稳</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阶段成果：混沌区域、参数光机械振荡信号、信号合成</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原因：使用光纤法兰耦合器，法兰对接</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-&gt;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功率晃动</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测试阶段三：可观测到稳定的参数光机械振荡信号</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~131MHz</a:t>
            </a:r>
          </a:p>
        </p:txBody>
      </p:sp>
      <p:pic>
        <p:nvPicPr>
          <p:cNvPr id="23" name="图片 22">
            <a:extLst>
              <a:ext uri="{FF2B5EF4-FFF2-40B4-BE49-F238E27FC236}">
                <a16:creationId xmlns:a16="http://schemas.microsoft.com/office/drawing/2014/main" id="{88508A24-1615-4C97-A5B5-4D2EE2D0B377}"/>
              </a:ext>
            </a:extLst>
          </p:cNvPr>
          <p:cNvPicPr>
            <a:picLocks noChangeAspect="1"/>
          </p:cNvPicPr>
          <p:nvPr/>
        </p:nvPicPr>
        <p:blipFill>
          <a:blip r:embed="rId4"/>
          <a:stretch>
            <a:fillRect/>
          </a:stretch>
        </p:blipFill>
        <p:spPr>
          <a:xfrm>
            <a:off x="834673" y="2510929"/>
            <a:ext cx="7974717" cy="2113508"/>
          </a:xfrm>
          <a:prstGeom prst="rect">
            <a:avLst/>
          </a:prstGeom>
          <a:ln w="25400">
            <a:noFill/>
          </a:ln>
        </p:spPr>
      </p:pic>
    </p:spTree>
    <p:extLst>
      <p:ext uri="{BB962C8B-B14F-4D97-AF65-F5344CB8AC3E}">
        <p14:creationId xmlns:p14="http://schemas.microsoft.com/office/powerpoint/2010/main" val="1379184641"/>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6</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955476" cy="523220"/>
          </a:xfrm>
          <a:prstGeom prst="rect">
            <a:avLst/>
          </a:prstGeom>
        </p:spPr>
        <p:txBody>
          <a:bodyPr wrap="none">
            <a:spAutoFit/>
          </a:bodyPr>
          <a:lstStyle/>
          <a:p>
            <a:r>
              <a:rPr lang="zh-CN" altLang="en-US" sz="2800" b="1" dirty="0">
                <a:latin typeface="宋体" panose="02010600030101010101" pitchFamily="2" charset="-122"/>
              </a:rPr>
              <a:t>铌酸锂基腔光机械振荡器的实验测试</a:t>
            </a:r>
            <a:endParaRPr lang="zh-CN" altLang="en-US" sz="2800" dirty="0">
              <a:latin typeface="宋体" panose="02010600030101010101" pitchFamily="2" charset="-122"/>
            </a:endParaRPr>
          </a:p>
        </p:txBody>
      </p:sp>
      <p:grpSp>
        <p:nvGrpSpPr>
          <p:cNvPr id="19" name="组合 18">
            <a:extLst>
              <a:ext uri="{FF2B5EF4-FFF2-40B4-BE49-F238E27FC236}">
                <a16:creationId xmlns:a16="http://schemas.microsoft.com/office/drawing/2014/main" id="{D5291505-372F-4DAB-8EE0-0BD4ACDA6B9B}"/>
              </a:ext>
            </a:extLst>
          </p:cNvPr>
          <p:cNvGrpSpPr/>
          <p:nvPr/>
        </p:nvGrpSpPr>
        <p:grpSpPr>
          <a:xfrm>
            <a:off x="821926" y="1586451"/>
            <a:ext cx="3712074" cy="400110"/>
            <a:chOff x="838668" y="1596628"/>
            <a:chExt cx="3005951" cy="400110"/>
          </a:xfrm>
        </p:grpSpPr>
        <p:sp>
          <p:nvSpPr>
            <p:cNvPr id="20" name="流程图: 可选过程 19">
              <a:extLst>
                <a:ext uri="{FF2B5EF4-FFF2-40B4-BE49-F238E27FC236}">
                  <a16:creationId xmlns:a16="http://schemas.microsoft.com/office/drawing/2014/main" id="{C816E560-DA9B-4685-B9CB-BB802774980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8AAEF188-89EE-44D8-BE28-F6B7349D2D0B}"/>
                </a:ext>
              </a:extLst>
            </p:cNvPr>
            <p:cNvSpPr txBox="1"/>
            <p:nvPr/>
          </p:nvSpPr>
          <p:spPr>
            <a:xfrm>
              <a:off x="838668" y="1596628"/>
              <a:ext cx="2519592"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参数光机械振荡信号稳定度表征</a:t>
              </a:r>
            </a:p>
          </p:txBody>
        </p:sp>
      </p:grpSp>
      <p:sp>
        <p:nvSpPr>
          <p:cNvPr id="44" name="文本框 43">
            <a:extLst>
              <a:ext uri="{FF2B5EF4-FFF2-40B4-BE49-F238E27FC236}">
                <a16:creationId xmlns:a16="http://schemas.microsoft.com/office/drawing/2014/main" id="{E4E9A7E3-CD08-4BD3-B5A7-16EC57679397}"/>
              </a:ext>
            </a:extLst>
          </p:cNvPr>
          <p:cNvSpPr txBox="1"/>
          <p:nvPr/>
        </p:nvSpPr>
        <p:spPr>
          <a:xfrm>
            <a:off x="821925" y="1097896"/>
            <a:ext cx="4159307"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第三部分：硅基光机械振荡器测试</a:t>
            </a:r>
          </a:p>
        </p:txBody>
      </p:sp>
      <p:sp>
        <p:nvSpPr>
          <p:cNvPr id="22" name="矩形 21">
            <a:extLst>
              <a:ext uri="{FF2B5EF4-FFF2-40B4-BE49-F238E27FC236}">
                <a16:creationId xmlns:a16="http://schemas.microsoft.com/office/drawing/2014/main" id="{51D18283-5C4F-4987-BD2F-9A48409718FB}"/>
              </a:ext>
            </a:extLst>
          </p:cNvPr>
          <p:cNvSpPr/>
          <p:nvPr/>
        </p:nvSpPr>
        <p:spPr>
          <a:xfrm>
            <a:off x="821925" y="2087629"/>
            <a:ext cx="7987465" cy="317009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短期稳定度</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相位噪声</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7" name="图片 6">
            <a:extLst>
              <a:ext uri="{FF2B5EF4-FFF2-40B4-BE49-F238E27FC236}">
                <a16:creationId xmlns:a16="http://schemas.microsoft.com/office/drawing/2014/main" id="{4EE4212B-AE75-4E23-9CFE-CD6921BB8F5F}"/>
              </a:ext>
            </a:extLst>
          </p:cNvPr>
          <p:cNvPicPr>
            <a:picLocks noChangeAspect="1"/>
          </p:cNvPicPr>
          <p:nvPr/>
        </p:nvPicPr>
        <p:blipFill>
          <a:blip r:embed="rId4"/>
          <a:stretch>
            <a:fillRect/>
          </a:stretch>
        </p:blipFill>
        <p:spPr>
          <a:xfrm>
            <a:off x="1203276" y="2464197"/>
            <a:ext cx="7245749" cy="2689815"/>
          </a:xfrm>
          <a:prstGeom prst="rect">
            <a:avLst/>
          </a:prstGeom>
        </p:spPr>
      </p:pic>
      <p:grpSp>
        <p:nvGrpSpPr>
          <p:cNvPr id="8" name="组合 7">
            <a:extLst>
              <a:ext uri="{FF2B5EF4-FFF2-40B4-BE49-F238E27FC236}">
                <a16:creationId xmlns:a16="http://schemas.microsoft.com/office/drawing/2014/main" id="{9C860AE5-3096-436C-B825-AC7446F81A6B}"/>
              </a:ext>
            </a:extLst>
          </p:cNvPr>
          <p:cNvGrpSpPr/>
          <p:nvPr/>
        </p:nvGrpSpPr>
        <p:grpSpPr>
          <a:xfrm>
            <a:off x="821925" y="5358796"/>
            <a:ext cx="1030226" cy="469426"/>
            <a:chOff x="693299" y="5529311"/>
            <a:chExt cx="1030226" cy="469426"/>
          </a:xfrm>
        </p:grpSpPr>
        <p:sp>
          <p:nvSpPr>
            <p:cNvPr id="14" name="流程图: 可选过程 13">
              <a:extLst>
                <a:ext uri="{FF2B5EF4-FFF2-40B4-BE49-F238E27FC236}">
                  <a16:creationId xmlns:a16="http://schemas.microsoft.com/office/drawing/2014/main" id="{97EA2FBE-14D4-4551-97B0-2294A8A35732}"/>
                </a:ext>
              </a:extLst>
            </p:cNvPr>
            <p:cNvSpPr/>
            <p:nvPr/>
          </p:nvSpPr>
          <p:spPr>
            <a:xfrm>
              <a:off x="985227" y="5598627"/>
              <a:ext cx="738298" cy="40011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15" name="星形: 六角 14">
              <a:extLst>
                <a:ext uri="{FF2B5EF4-FFF2-40B4-BE49-F238E27FC236}">
                  <a16:creationId xmlns:a16="http://schemas.microsoft.com/office/drawing/2014/main" id="{DC0D593D-23E1-41AD-8770-DBD4AC9328A7}"/>
                </a:ext>
              </a:extLst>
            </p:cNvPr>
            <p:cNvSpPr/>
            <p:nvPr/>
          </p:nvSpPr>
          <p:spPr>
            <a:xfrm>
              <a:off x="693299" y="5529311"/>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16" name="文本框 15">
              <a:extLst>
                <a:ext uri="{FF2B5EF4-FFF2-40B4-BE49-F238E27FC236}">
                  <a16:creationId xmlns:a16="http://schemas.microsoft.com/office/drawing/2014/main" id="{5A14ABAC-5111-462B-82B7-653318CE197A}"/>
                </a:ext>
              </a:extLst>
            </p:cNvPr>
            <p:cNvSpPr txBox="1"/>
            <p:nvPr/>
          </p:nvSpPr>
          <p:spPr>
            <a:xfrm>
              <a:off x="1025898" y="5563969"/>
              <a:ext cx="69762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结果</a:t>
              </a:r>
            </a:p>
          </p:txBody>
        </p:sp>
      </p:grpSp>
      <p:sp>
        <p:nvSpPr>
          <p:cNvPr id="17" name="矩形 16">
            <a:extLst>
              <a:ext uri="{FF2B5EF4-FFF2-40B4-BE49-F238E27FC236}">
                <a16:creationId xmlns:a16="http://schemas.microsoft.com/office/drawing/2014/main" id="{7050B4B5-2D61-45E0-87EA-E67F0923BBE5}"/>
              </a:ext>
            </a:extLst>
          </p:cNvPr>
          <p:cNvSpPr/>
          <p:nvPr/>
        </p:nvSpPr>
        <p:spPr>
          <a:xfrm>
            <a:off x="1987612" y="5358796"/>
            <a:ext cx="6821778" cy="132343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工作频率：</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65.48MHz</a:t>
            </a: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机械品质因子：</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1.64×10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5</a:t>
            </a: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相位噪声：</a:t>
            </a:r>
            <a:r>
              <a:rPr lang="en-US" altLang="zh-CN" sz="2000" dirty="0">
                <a:latin typeface="Times New Roman" panose="02020603050405020304" pitchFamily="18" charset="0"/>
                <a:cs typeface="Times New Roman" panose="02020603050405020304" pitchFamily="18" charset="0"/>
              </a:rPr>
              <a:t>-102.71dBc/Hz@10kHz</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RMS</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相位抖动：</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4918ps</a:t>
            </a:r>
          </a:p>
        </p:txBody>
      </p:sp>
    </p:spTree>
    <p:extLst>
      <p:ext uri="{BB962C8B-B14F-4D97-AF65-F5344CB8AC3E}">
        <p14:creationId xmlns:p14="http://schemas.microsoft.com/office/powerpoint/2010/main" val="770955256"/>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6</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955476" cy="523220"/>
          </a:xfrm>
          <a:prstGeom prst="rect">
            <a:avLst/>
          </a:prstGeom>
        </p:spPr>
        <p:txBody>
          <a:bodyPr wrap="none">
            <a:spAutoFit/>
          </a:bodyPr>
          <a:lstStyle/>
          <a:p>
            <a:r>
              <a:rPr lang="zh-CN" altLang="en-US" sz="2800" b="1" dirty="0">
                <a:latin typeface="宋体" panose="02010600030101010101" pitchFamily="2" charset="-122"/>
              </a:rPr>
              <a:t>铌酸锂基腔光机械振荡器的实验测试</a:t>
            </a:r>
            <a:endParaRPr lang="zh-CN" altLang="en-US" sz="2800" dirty="0">
              <a:latin typeface="宋体" panose="02010600030101010101" pitchFamily="2" charset="-122"/>
            </a:endParaRPr>
          </a:p>
        </p:txBody>
      </p:sp>
      <p:grpSp>
        <p:nvGrpSpPr>
          <p:cNvPr id="19" name="组合 18">
            <a:extLst>
              <a:ext uri="{FF2B5EF4-FFF2-40B4-BE49-F238E27FC236}">
                <a16:creationId xmlns:a16="http://schemas.microsoft.com/office/drawing/2014/main" id="{D5291505-372F-4DAB-8EE0-0BD4ACDA6B9B}"/>
              </a:ext>
            </a:extLst>
          </p:cNvPr>
          <p:cNvGrpSpPr/>
          <p:nvPr/>
        </p:nvGrpSpPr>
        <p:grpSpPr>
          <a:xfrm>
            <a:off x="821926" y="1586451"/>
            <a:ext cx="3712074" cy="400110"/>
            <a:chOff x="838668" y="1596628"/>
            <a:chExt cx="3005951" cy="400110"/>
          </a:xfrm>
        </p:grpSpPr>
        <p:sp>
          <p:nvSpPr>
            <p:cNvPr id="20" name="流程图: 可选过程 19">
              <a:extLst>
                <a:ext uri="{FF2B5EF4-FFF2-40B4-BE49-F238E27FC236}">
                  <a16:creationId xmlns:a16="http://schemas.microsoft.com/office/drawing/2014/main" id="{C816E560-DA9B-4685-B9CB-BB8027749801}"/>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8AAEF188-89EE-44D8-BE28-F6B7349D2D0B}"/>
                </a:ext>
              </a:extLst>
            </p:cNvPr>
            <p:cNvSpPr txBox="1"/>
            <p:nvPr/>
          </p:nvSpPr>
          <p:spPr>
            <a:xfrm>
              <a:off x="838668" y="1596628"/>
              <a:ext cx="2519592"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参数光机械振荡信号稳定度表征</a:t>
              </a:r>
            </a:p>
          </p:txBody>
        </p:sp>
      </p:grpSp>
      <p:sp>
        <p:nvSpPr>
          <p:cNvPr id="44" name="文本框 43">
            <a:extLst>
              <a:ext uri="{FF2B5EF4-FFF2-40B4-BE49-F238E27FC236}">
                <a16:creationId xmlns:a16="http://schemas.microsoft.com/office/drawing/2014/main" id="{E4E9A7E3-CD08-4BD3-B5A7-16EC57679397}"/>
              </a:ext>
            </a:extLst>
          </p:cNvPr>
          <p:cNvSpPr txBox="1"/>
          <p:nvPr/>
        </p:nvSpPr>
        <p:spPr>
          <a:xfrm>
            <a:off x="821925" y="1097896"/>
            <a:ext cx="4159307"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第三部分：硅基光机械振荡器测试</a:t>
            </a:r>
          </a:p>
        </p:txBody>
      </p:sp>
      <p:sp>
        <p:nvSpPr>
          <p:cNvPr id="22" name="矩形 21">
            <a:extLst>
              <a:ext uri="{FF2B5EF4-FFF2-40B4-BE49-F238E27FC236}">
                <a16:creationId xmlns:a16="http://schemas.microsoft.com/office/drawing/2014/main" id="{51D18283-5C4F-4987-BD2F-9A48409718FB}"/>
              </a:ext>
            </a:extLst>
          </p:cNvPr>
          <p:cNvSpPr/>
          <p:nvPr/>
        </p:nvSpPr>
        <p:spPr>
          <a:xfrm>
            <a:off x="821925" y="2087629"/>
            <a:ext cx="7987465" cy="317009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中长期稳定度</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-Allan</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标准差</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8" name="组合 7">
            <a:extLst>
              <a:ext uri="{FF2B5EF4-FFF2-40B4-BE49-F238E27FC236}">
                <a16:creationId xmlns:a16="http://schemas.microsoft.com/office/drawing/2014/main" id="{9C860AE5-3096-436C-B825-AC7446F81A6B}"/>
              </a:ext>
            </a:extLst>
          </p:cNvPr>
          <p:cNvGrpSpPr/>
          <p:nvPr/>
        </p:nvGrpSpPr>
        <p:grpSpPr>
          <a:xfrm>
            <a:off x="816144" y="5646199"/>
            <a:ext cx="1030226" cy="469426"/>
            <a:chOff x="693299" y="5529311"/>
            <a:chExt cx="1030226" cy="469426"/>
          </a:xfrm>
        </p:grpSpPr>
        <p:sp>
          <p:nvSpPr>
            <p:cNvPr id="14" name="流程图: 可选过程 13">
              <a:extLst>
                <a:ext uri="{FF2B5EF4-FFF2-40B4-BE49-F238E27FC236}">
                  <a16:creationId xmlns:a16="http://schemas.microsoft.com/office/drawing/2014/main" id="{97EA2FBE-14D4-4551-97B0-2294A8A35732}"/>
                </a:ext>
              </a:extLst>
            </p:cNvPr>
            <p:cNvSpPr/>
            <p:nvPr/>
          </p:nvSpPr>
          <p:spPr>
            <a:xfrm>
              <a:off x="985227" y="5598627"/>
              <a:ext cx="738298" cy="40011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15" name="星形: 六角 14">
              <a:extLst>
                <a:ext uri="{FF2B5EF4-FFF2-40B4-BE49-F238E27FC236}">
                  <a16:creationId xmlns:a16="http://schemas.microsoft.com/office/drawing/2014/main" id="{DC0D593D-23E1-41AD-8770-DBD4AC9328A7}"/>
                </a:ext>
              </a:extLst>
            </p:cNvPr>
            <p:cNvSpPr/>
            <p:nvPr/>
          </p:nvSpPr>
          <p:spPr>
            <a:xfrm>
              <a:off x="693299" y="5529311"/>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16" name="文本框 15">
              <a:extLst>
                <a:ext uri="{FF2B5EF4-FFF2-40B4-BE49-F238E27FC236}">
                  <a16:creationId xmlns:a16="http://schemas.microsoft.com/office/drawing/2014/main" id="{5A14ABAC-5111-462B-82B7-653318CE197A}"/>
                </a:ext>
              </a:extLst>
            </p:cNvPr>
            <p:cNvSpPr txBox="1"/>
            <p:nvPr/>
          </p:nvSpPr>
          <p:spPr>
            <a:xfrm>
              <a:off x="1025898" y="5563969"/>
              <a:ext cx="69762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结果</a:t>
              </a:r>
            </a:p>
          </p:txBody>
        </p:sp>
      </p:grpSp>
      <p:sp>
        <p:nvSpPr>
          <p:cNvPr id="17" name="矩形 16">
            <a:extLst>
              <a:ext uri="{FF2B5EF4-FFF2-40B4-BE49-F238E27FC236}">
                <a16:creationId xmlns:a16="http://schemas.microsoft.com/office/drawing/2014/main" id="{7050B4B5-2D61-45E0-87EA-E67F0923BBE5}"/>
              </a:ext>
            </a:extLst>
          </p:cNvPr>
          <p:cNvSpPr/>
          <p:nvPr/>
        </p:nvSpPr>
        <p:spPr>
          <a:xfrm>
            <a:off x="1987612" y="5646199"/>
            <a:ext cx="6821778" cy="707886"/>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采样时间：</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1000s</a:t>
            </a:r>
          </a:p>
          <a:p>
            <a:pPr marL="457200" indent="-457200">
              <a:buFont typeface="Wingdings" panose="05000000000000000000" pitchFamily="2" charset="2"/>
              <a:buChar char="Ø"/>
              <a:defRPr/>
            </a:pP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Allan</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方差：</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10ms</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的积分时间可达</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4.5×10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-7</a:t>
            </a:r>
          </a:p>
        </p:txBody>
      </p:sp>
      <p:pic>
        <p:nvPicPr>
          <p:cNvPr id="10" name="图片 9">
            <a:extLst>
              <a:ext uri="{FF2B5EF4-FFF2-40B4-BE49-F238E27FC236}">
                <a16:creationId xmlns:a16="http://schemas.microsoft.com/office/drawing/2014/main" id="{2FB9DFE7-2D8D-43DE-AD09-9756122FFC3B}"/>
              </a:ext>
            </a:extLst>
          </p:cNvPr>
          <p:cNvPicPr>
            <a:picLocks noChangeAspect="1"/>
          </p:cNvPicPr>
          <p:nvPr/>
        </p:nvPicPr>
        <p:blipFill>
          <a:blip r:embed="rId4"/>
          <a:stretch>
            <a:fillRect/>
          </a:stretch>
        </p:blipFill>
        <p:spPr>
          <a:xfrm>
            <a:off x="1131653" y="2557509"/>
            <a:ext cx="7380755" cy="2689815"/>
          </a:xfrm>
          <a:prstGeom prst="rect">
            <a:avLst/>
          </a:prstGeom>
        </p:spPr>
      </p:pic>
    </p:spTree>
    <p:extLst>
      <p:ext uri="{BB962C8B-B14F-4D97-AF65-F5344CB8AC3E}">
        <p14:creationId xmlns:p14="http://schemas.microsoft.com/office/powerpoint/2010/main" val="3218882525"/>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
          <p:cNvSpPr txBox="1">
            <a:spLocks noChangeArrowheads="1"/>
          </p:cNvSpPr>
          <p:nvPr/>
        </p:nvSpPr>
        <p:spPr>
          <a:xfrm>
            <a:off x="1581075" y="87934"/>
            <a:ext cx="6481911" cy="720006"/>
          </a:xfrm>
          <a:prstGeom prst="rect">
            <a:avLst/>
          </a:prstGeom>
        </p:spPr>
        <p:txBody>
          <a:bodyPr/>
          <a:lstStyle>
            <a:lvl1pPr algn="l" defTabSz="913313"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defRPr/>
            </a:pPr>
            <a:r>
              <a:rPr lang="zh-CN" altLang="en-US" sz="4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华文新魏" panose="02010800040101010101" pitchFamily="2" charset="-122"/>
                <a:ea typeface="华文新魏" panose="02010800040101010101" pitchFamily="2" charset="-122"/>
              </a:rPr>
              <a:t>目录</a:t>
            </a:r>
          </a:p>
        </p:txBody>
      </p:sp>
      <p:sp>
        <p:nvSpPr>
          <p:cNvPr id="18" name="AutoShape 9">
            <a:extLst>
              <a:ext uri="{FF2B5EF4-FFF2-40B4-BE49-F238E27FC236}">
                <a16:creationId xmlns:a16="http://schemas.microsoft.com/office/drawing/2014/main" id="{3038DFD5-8947-4992-856C-6F9D096F3A0A}"/>
              </a:ext>
            </a:extLst>
          </p:cNvPr>
          <p:cNvSpPr>
            <a:spLocks noChangeArrowheads="1"/>
          </p:cNvSpPr>
          <p:nvPr/>
        </p:nvSpPr>
        <p:spPr bwMode="gray">
          <a:xfrm>
            <a:off x="2459493" y="1384077"/>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研究背景与意义</a:t>
            </a:r>
          </a:p>
        </p:txBody>
      </p:sp>
      <p:sp>
        <p:nvSpPr>
          <p:cNvPr id="19" name="椭圆 18">
            <a:extLst>
              <a:ext uri="{FF2B5EF4-FFF2-40B4-BE49-F238E27FC236}">
                <a16:creationId xmlns:a16="http://schemas.microsoft.com/office/drawing/2014/main" id="{B79AD5B5-2D22-42EC-8CA6-56C4FDE202A1}"/>
              </a:ext>
            </a:extLst>
          </p:cNvPr>
          <p:cNvSpPr/>
          <p:nvPr/>
        </p:nvSpPr>
        <p:spPr>
          <a:xfrm>
            <a:off x="1970289" y="1488058"/>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0" name="AutoShape 9">
            <a:extLst>
              <a:ext uri="{FF2B5EF4-FFF2-40B4-BE49-F238E27FC236}">
                <a16:creationId xmlns:a16="http://schemas.microsoft.com/office/drawing/2014/main" id="{9D9D2395-0E67-4DC6-A4FC-2C1D0470FC16}"/>
              </a:ext>
            </a:extLst>
          </p:cNvPr>
          <p:cNvSpPr>
            <a:spLocks noChangeArrowheads="1"/>
          </p:cNvSpPr>
          <p:nvPr/>
        </p:nvSpPr>
        <p:spPr bwMode="gray">
          <a:xfrm>
            <a:off x="2459493" y="2107580"/>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光子晶体腔体光机械的振荡器理论</a:t>
            </a:r>
          </a:p>
        </p:txBody>
      </p:sp>
      <p:sp>
        <p:nvSpPr>
          <p:cNvPr id="51" name="椭圆 50">
            <a:extLst>
              <a:ext uri="{FF2B5EF4-FFF2-40B4-BE49-F238E27FC236}">
                <a16:creationId xmlns:a16="http://schemas.microsoft.com/office/drawing/2014/main" id="{CE514EAE-72AE-4E0E-9127-DBAA7218E1A2}"/>
              </a:ext>
            </a:extLst>
          </p:cNvPr>
          <p:cNvSpPr/>
          <p:nvPr/>
        </p:nvSpPr>
        <p:spPr>
          <a:xfrm>
            <a:off x="1970289" y="2211561"/>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3" name="AutoShape 9">
            <a:extLst>
              <a:ext uri="{FF2B5EF4-FFF2-40B4-BE49-F238E27FC236}">
                <a16:creationId xmlns:a16="http://schemas.microsoft.com/office/drawing/2014/main" id="{B854E4DB-E199-4532-816A-D6E12DD2DE54}"/>
              </a:ext>
            </a:extLst>
          </p:cNvPr>
          <p:cNvSpPr>
            <a:spLocks noChangeArrowheads="1"/>
          </p:cNvSpPr>
          <p:nvPr/>
        </p:nvSpPr>
        <p:spPr bwMode="gray">
          <a:xfrm>
            <a:off x="2459493" y="2831083"/>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铌酸锂基光子晶体微腔的仿真设计</a:t>
            </a:r>
          </a:p>
        </p:txBody>
      </p:sp>
      <p:sp>
        <p:nvSpPr>
          <p:cNvPr id="54" name="椭圆 53">
            <a:extLst>
              <a:ext uri="{FF2B5EF4-FFF2-40B4-BE49-F238E27FC236}">
                <a16:creationId xmlns:a16="http://schemas.microsoft.com/office/drawing/2014/main" id="{A21C953F-37D6-412E-9746-025202E8E4B2}"/>
              </a:ext>
            </a:extLst>
          </p:cNvPr>
          <p:cNvSpPr/>
          <p:nvPr/>
        </p:nvSpPr>
        <p:spPr>
          <a:xfrm>
            <a:off x="1970289" y="2935064"/>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6" name="AutoShape 9">
            <a:extLst>
              <a:ext uri="{FF2B5EF4-FFF2-40B4-BE49-F238E27FC236}">
                <a16:creationId xmlns:a16="http://schemas.microsoft.com/office/drawing/2014/main" id="{88F8A741-450F-451A-9611-70065C8B5DC8}"/>
              </a:ext>
            </a:extLst>
          </p:cNvPr>
          <p:cNvSpPr>
            <a:spLocks noChangeArrowheads="1"/>
          </p:cNvSpPr>
          <p:nvPr/>
        </p:nvSpPr>
        <p:spPr bwMode="gray">
          <a:xfrm>
            <a:off x="2459493" y="3554586"/>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铌酸锂基光机械振荡器的仿真设计</a:t>
            </a:r>
          </a:p>
        </p:txBody>
      </p:sp>
      <p:sp>
        <p:nvSpPr>
          <p:cNvPr id="57" name="椭圆 56">
            <a:extLst>
              <a:ext uri="{FF2B5EF4-FFF2-40B4-BE49-F238E27FC236}">
                <a16:creationId xmlns:a16="http://schemas.microsoft.com/office/drawing/2014/main" id="{F78B695B-719D-4C36-83D7-C7EFA7D0EA03}"/>
              </a:ext>
            </a:extLst>
          </p:cNvPr>
          <p:cNvSpPr/>
          <p:nvPr/>
        </p:nvSpPr>
        <p:spPr>
          <a:xfrm>
            <a:off x="1970289" y="3658567"/>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9" name="AutoShape 9">
            <a:extLst>
              <a:ext uri="{FF2B5EF4-FFF2-40B4-BE49-F238E27FC236}">
                <a16:creationId xmlns:a16="http://schemas.microsoft.com/office/drawing/2014/main" id="{0B4A19CC-2215-4CFE-AE31-BCB09F9E8E57}"/>
              </a:ext>
            </a:extLst>
          </p:cNvPr>
          <p:cNvSpPr>
            <a:spLocks noChangeArrowheads="1"/>
          </p:cNvSpPr>
          <p:nvPr/>
        </p:nvSpPr>
        <p:spPr bwMode="gray">
          <a:xfrm>
            <a:off x="2459493" y="4279478"/>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铌酸锂基腔光机械振荡器的制备</a:t>
            </a:r>
          </a:p>
        </p:txBody>
      </p:sp>
      <p:sp>
        <p:nvSpPr>
          <p:cNvPr id="60" name="椭圆 59">
            <a:extLst>
              <a:ext uri="{FF2B5EF4-FFF2-40B4-BE49-F238E27FC236}">
                <a16:creationId xmlns:a16="http://schemas.microsoft.com/office/drawing/2014/main" id="{ED44C7E2-4E48-4820-A1B1-325F392BEAB8}"/>
              </a:ext>
            </a:extLst>
          </p:cNvPr>
          <p:cNvSpPr/>
          <p:nvPr/>
        </p:nvSpPr>
        <p:spPr>
          <a:xfrm>
            <a:off x="1970289" y="4383459"/>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62" name="AutoShape 9">
            <a:extLst>
              <a:ext uri="{FF2B5EF4-FFF2-40B4-BE49-F238E27FC236}">
                <a16:creationId xmlns:a16="http://schemas.microsoft.com/office/drawing/2014/main" id="{B48C057E-5B4E-4130-B22C-0E930916A5A3}"/>
              </a:ext>
            </a:extLst>
          </p:cNvPr>
          <p:cNvSpPr>
            <a:spLocks noChangeArrowheads="1"/>
          </p:cNvSpPr>
          <p:nvPr/>
        </p:nvSpPr>
        <p:spPr bwMode="gray">
          <a:xfrm>
            <a:off x="2459493" y="5004370"/>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铌酸锂基腔光机械振荡器的实验测试</a:t>
            </a:r>
          </a:p>
        </p:txBody>
      </p:sp>
      <p:sp>
        <p:nvSpPr>
          <p:cNvPr id="63" name="椭圆 62">
            <a:extLst>
              <a:ext uri="{FF2B5EF4-FFF2-40B4-BE49-F238E27FC236}">
                <a16:creationId xmlns:a16="http://schemas.microsoft.com/office/drawing/2014/main" id="{0FED0EA9-B666-44E4-ABDF-41DC8A877384}"/>
              </a:ext>
            </a:extLst>
          </p:cNvPr>
          <p:cNvSpPr/>
          <p:nvPr/>
        </p:nvSpPr>
        <p:spPr>
          <a:xfrm>
            <a:off x="1970289" y="5108351"/>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65" name="AutoShape 9">
            <a:extLst>
              <a:ext uri="{FF2B5EF4-FFF2-40B4-BE49-F238E27FC236}">
                <a16:creationId xmlns:a16="http://schemas.microsoft.com/office/drawing/2014/main" id="{93AF7270-3167-491C-85A4-48F94C577F06}"/>
              </a:ext>
            </a:extLst>
          </p:cNvPr>
          <p:cNvSpPr>
            <a:spLocks noChangeArrowheads="1"/>
          </p:cNvSpPr>
          <p:nvPr/>
        </p:nvSpPr>
        <p:spPr bwMode="gray">
          <a:xfrm>
            <a:off x="2459493" y="5726222"/>
            <a:ext cx="5214280" cy="487362"/>
          </a:xfrm>
          <a:prstGeom prst="roundRect">
            <a:avLst>
              <a:gd name="adj" fmla="val 50000"/>
            </a:avLst>
          </a:prstGeom>
          <a:solidFill>
            <a:schemeClr val="accent4">
              <a:lumMod val="40000"/>
              <a:lumOff val="60000"/>
            </a:schemeClr>
          </a:solid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总结与展望</a:t>
            </a:r>
          </a:p>
        </p:txBody>
      </p:sp>
      <p:sp>
        <p:nvSpPr>
          <p:cNvPr id="66" name="椭圆 65">
            <a:extLst>
              <a:ext uri="{FF2B5EF4-FFF2-40B4-BE49-F238E27FC236}">
                <a16:creationId xmlns:a16="http://schemas.microsoft.com/office/drawing/2014/main" id="{995E0957-3883-46E0-B676-F74E83749BC7}"/>
              </a:ext>
            </a:extLst>
          </p:cNvPr>
          <p:cNvSpPr/>
          <p:nvPr/>
        </p:nvSpPr>
        <p:spPr>
          <a:xfrm>
            <a:off x="1970289" y="5830203"/>
            <a:ext cx="269875" cy="279400"/>
          </a:xfrm>
          <a:prstGeom prst="ellipse">
            <a:avLst/>
          </a:prstGeom>
          <a:solidFill>
            <a:srgbClr val="F295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Tree>
    <p:extLst>
      <p:ext uri="{BB962C8B-B14F-4D97-AF65-F5344CB8AC3E}">
        <p14:creationId xmlns:p14="http://schemas.microsoft.com/office/powerpoint/2010/main" val="2695059365"/>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5584384F-EAD0-4401-81EA-41FC97AACFE7}"/>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7</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B41FA168-453B-42A6-BDAD-0312B91554A7}"/>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A1334F0A-0758-4808-B7B8-EC5066F54285}"/>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F05F8881-423C-4B07-A109-5691412091CD}"/>
              </a:ext>
            </a:extLst>
          </p:cNvPr>
          <p:cNvSpPr/>
          <p:nvPr/>
        </p:nvSpPr>
        <p:spPr>
          <a:xfrm>
            <a:off x="1445518" y="187891"/>
            <a:ext cx="1980029" cy="523220"/>
          </a:xfrm>
          <a:prstGeom prst="rect">
            <a:avLst/>
          </a:prstGeom>
        </p:spPr>
        <p:txBody>
          <a:bodyPr wrap="none">
            <a:spAutoFit/>
          </a:bodyPr>
          <a:lstStyle/>
          <a:p>
            <a:r>
              <a:rPr lang="zh-CN" altLang="en-US" sz="2800" b="1" dirty="0"/>
              <a:t>总结与展望</a:t>
            </a:r>
          </a:p>
        </p:txBody>
      </p:sp>
      <p:sp>
        <p:nvSpPr>
          <p:cNvPr id="8" name="文本框 7">
            <a:extLst>
              <a:ext uri="{FF2B5EF4-FFF2-40B4-BE49-F238E27FC236}">
                <a16:creationId xmlns:a16="http://schemas.microsoft.com/office/drawing/2014/main" id="{4E7D3140-19B6-44F9-AFC5-D35ACD9BA7B9}"/>
              </a:ext>
            </a:extLst>
          </p:cNvPr>
          <p:cNvSpPr txBox="1"/>
          <p:nvPr/>
        </p:nvSpPr>
        <p:spPr>
          <a:xfrm>
            <a:off x="821926" y="1097896"/>
            <a:ext cx="2603622"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第一部分：全文总结</a:t>
            </a:r>
          </a:p>
        </p:txBody>
      </p:sp>
      <p:sp>
        <p:nvSpPr>
          <p:cNvPr id="9" name="矩形 8">
            <a:extLst>
              <a:ext uri="{FF2B5EF4-FFF2-40B4-BE49-F238E27FC236}">
                <a16:creationId xmlns:a16="http://schemas.microsoft.com/office/drawing/2014/main" id="{13F224A2-7592-4B97-9242-C290DB76E6C4}"/>
              </a:ext>
            </a:extLst>
          </p:cNvPr>
          <p:cNvSpPr/>
          <p:nvPr/>
        </p:nvSpPr>
        <p:spPr>
          <a:xfrm>
            <a:off x="821925" y="1592529"/>
            <a:ext cx="7987464" cy="3477875"/>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铌酸锂基光机械振荡器设计</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光学：品质因子可达</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1.29×10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6</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，模式体积可至</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0.17(λ/n)</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3</a:t>
            </a: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腔光机械：光机耦合率可达</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1.63×10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5</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Hz</a:t>
            </a: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铌酸锂基光机械振荡器制备</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HSQ</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掩膜</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err="1">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Ar</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反应气体：狭缝宽</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300nm</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时可达</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71.6</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度倾角</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硅基光机械振荡器测试</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光学：品质因子可达</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2.61×10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4</a:t>
            </a: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腔光机械：</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738265" lvl="2"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工作频率</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~65.5MHz</a:t>
            </a:r>
          </a:p>
          <a:p>
            <a:pPr marL="1738265" lvl="2"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相位噪声性能优于</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-102.71dBc/Hz@10kHz</a:t>
            </a:r>
          </a:p>
          <a:p>
            <a:pPr marL="1738265" lvl="2" indent="-457200">
              <a:buFont typeface="Wingdings" panose="05000000000000000000" pitchFamily="2" charset="2"/>
              <a:buChar char="Ø"/>
              <a:defRPr/>
            </a:pP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1000s</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工作</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Allan </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标准差可达 </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-7</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量级</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11" name="文本框 10">
            <a:extLst>
              <a:ext uri="{FF2B5EF4-FFF2-40B4-BE49-F238E27FC236}">
                <a16:creationId xmlns:a16="http://schemas.microsoft.com/office/drawing/2014/main" id="{7B4DC3EB-4E90-4418-960A-7C6B18172B64}"/>
              </a:ext>
            </a:extLst>
          </p:cNvPr>
          <p:cNvSpPr txBox="1"/>
          <p:nvPr/>
        </p:nvSpPr>
        <p:spPr>
          <a:xfrm>
            <a:off x="821925" y="5219577"/>
            <a:ext cx="2603622"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第二部分：后续展望</a:t>
            </a:r>
          </a:p>
        </p:txBody>
      </p:sp>
      <p:sp>
        <p:nvSpPr>
          <p:cNvPr id="13" name="矩形 12">
            <a:extLst>
              <a:ext uri="{FF2B5EF4-FFF2-40B4-BE49-F238E27FC236}">
                <a16:creationId xmlns:a16="http://schemas.microsoft.com/office/drawing/2014/main" id="{CDCB8F56-EE75-4FD2-A7FB-6183043F4077}"/>
              </a:ext>
            </a:extLst>
          </p:cNvPr>
          <p:cNvSpPr/>
          <p:nvPr/>
        </p:nvSpPr>
        <p:spPr>
          <a:xfrm>
            <a:off x="821925" y="5768860"/>
            <a:ext cx="7987464" cy="707886"/>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71.6</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度铌酸锂光机械振荡器的性能优化，或尝试</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FIB</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工艺</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基于</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1550nm</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的设计经验，进行</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~795nm</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的铌酸锂光机械振荡器制备</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636556632"/>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5584384F-EAD0-4401-81EA-41FC97AACFE7}"/>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7</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B41FA168-453B-42A6-BDAD-0312B91554A7}"/>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A1334F0A-0758-4808-B7B8-EC5066F54285}"/>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F05F8881-423C-4B07-A109-5691412091CD}"/>
              </a:ext>
            </a:extLst>
          </p:cNvPr>
          <p:cNvSpPr/>
          <p:nvPr/>
        </p:nvSpPr>
        <p:spPr>
          <a:xfrm>
            <a:off x="1445518" y="187891"/>
            <a:ext cx="1980029" cy="523220"/>
          </a:xfrm>
          <a:prstGeom prst="rect">
            <a:avLst/>
          </a:prstGeom>
        </p:spPr>
        <p:txBody>
          <a:bodyPr wrap="none">
            <a:spAutoFit/>
          </a:bodyPr>
          <a:lstStyle/>
          <a:p>
            <a:r>
              <a:rPr lang="zh-CN" altLang="en-US" sz="2800" b="1" dirty="0"/>
              <a:t>总结与展望</a:t>
            </a:r>
          </a:p>
        </p:txBody>
      </p:sp>
      <p:sp>
        <p:nvSpPr>
          <p:cNvPr id="8" name="文本框 7">
            <a:extLst>
              <a:ext uri="{FF2B5EF4-FFF2-40B4-BE49-F238E27FC236}">
                <a16:creationId xmlns:a16="http://schemas.microsoft.com/office/drawing/2014/main" id="{4E7D3140-19B6-44F9-AFC5-D35ACD9BA7B9}"/>
              </a:ext>
            </a:extLst>
          </p:cNvPr>
          <p:cNvSpPr txBox="1"/>
          <p:nvPr/>
        </p:nvSpPr>
        <p:spPr>
          <a:xfrm>
            <a:off x="821926" y="1097896"/>
            <a:ext cx="4072114"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攻读学术硕士学位期间取得的成果</a:t>
            </a:r>
          </a:p>
        </p:txBody>
      </p:sp>
      <p:pic>
        <p:nvPicPr>
          <p:cNvPr id="7" name="图片 6">
            <a:extLst>
              <a:ext uri="{FF2B5EF4-FFF2-40B4-BE49-F238E27FC236}">
                <a16:creationId xmlns:a16="http://schemas.microsoft.com/office/drawing/2014/main" id="{49B3F24A-E372-47DF-8576-2F55D39C2EC4}"/>
              </a:ext>
            </a:extLst>
          </p:cNvPr>
          <p:cNvPicPr>
            <a:picLocks noChangeAspect="1"/>
          </p:cNvPicPr>
          <p:nvPr/>
        </p:nvPicPr>
        <p:blipFill>
          <a:blip r:embed="rId4"/>
          <a:stretch>
            <a:fillRect/>
          </a:stretch>
        </p:blipFill>
        <p:spPr>
          <a:xfrm>
            <a:off x="821925" y="1925792"/>
            <a:ext cx="8000212" cy="4052793"/>
          </a:xfrm>
          <a:prstGeom prst="rect">
            <a:avLst/>
          </a:prstGeom>
        </p:spPr>
      </p:pic>
    </p:spTree>
    <p:extLst>
      <p:ext uri="{BB962C8B-B14F-4D97-AF65-F5344CB8AC3E}">
        <p14:creationId xmlns:p14="http://schemas.microsoft.com/office/powerpoint/2010/main" val="343366786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1</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2709396" cy="523220"/>
          </a:xfrm>
          <a:prstGeom prst="rect">
            <a:avLst/>
          </a:prstGeom>
        </p:spPr>
        <p:txBody>
          <a:bodyPr wrap="none">
            <a:spAutoFit/>
          </a:bodyPr>
          <a:lstStyle/>
          <a:p>
            <a:r>
              <a:rPr lang="zh-CN" altLang="en-US" sz="2800" b="1" dirty="0">
                <a:latin typeface="宋体" panose="02010600030101010101" pitchFamily="2" charset="-122"/>
              </a:rPr>
              <a:t>研究背景与意义</a:t>
            </a:r>
            <a:endParaRPr lang="zh-CN" altLang="en-US" sz="2800" dirty="0">
              <a:latin typeface="宋体" panose="02010600030101010101" pitchFamily="2" charset="-122"/>
            </a:endParaRPr>
          </a:p>
        </p:txBody>
      </p:sp>
      <p:grpSp>
        <p:nvGrpSpPr>
          <p:cNvPr id="99" name="组合 98">
            <a:extLst>
              <a:ext uri="{FF2B5EF4-FFF2-40B4-BE49-F238E27FC236}">
                <a16:creationId xmlns:a16="http://schemas.microsoft.com/office/drawing/2014/main" id="{2FB26926-AC33-4B67-BA1F-8EF18D30F7C1}"/>
              </a:ext>
            </a:extLst>
          </p:cNvPr>
          <p:cNvGrpSpPr/>
          <p:nvPr/>
        </p:nvGrpSpPr>
        <p:grpSpPr>
          <a:xfrm>
            <a:off x="821925" y="1151396"/>
            <a:ext cx="4000106" cy="400110"/>
            <a:chOff x="838668" y="1596628"/>
            <a:chExt cx="3005951" cy="400110"/>
          </a:xfrm>
        </p:grpSpPr>
        <p:sp>
          <p:nvSpPr>
            <p:cNvPr id="100" name="流程图: 可选过程 99">
              <a:extLst>
                <a:ext uri="{FF2B5EF4-FFF2-40B4-BE49-F238E27FC236}">
                  <a16:creationId xmlns:a16="http://schemas.microsoft.com/office/drawing/2014/main" id="{014AF7FB-7ABD-483E-86D7-6AA08ED1021F}"/>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101" name="文本框 100">
              <a:extLst>
                <a:ext uri="{FF2B5EF4-FFF2-40B4-BE49-F238E27FC236}">
                  <a16:creationId xmlns:a16="http://schemas.microsoft.com/office/drawing/2014/main" id="{1554D963-3853-4911-8523-466544F77698}"/>
                </a:ext>
              </a:extLst>
            </p:cNvPr>
            <p:cNvSpPr txBox="1"/>
            <p:nvPr/>
          </p:nvSpPr>
          <p:spPr>
            <a:xfrm>
              <a:off x="838668" y="1596628"/>
              <a:ext cx="2779635"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高稳定度铌酸锂基腔光机械振荡器</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grpSp>
      <p:sp>
        <p:nvSpPr>
          <p:cNvPr id="115" name="矩形 114">
            <a:extLst>
              <a:ext uri="{FF2B5EF4-FFF2-40B4-BE49-F238E27FC236}">
                <a16:creationId xmlns:a16="http://schemas.microsoft.com/office/drawing/2014/main" id="{2A0EA51F-787A-481B-82A8-17D893901234}"/>
              </a:ext>
            </a:extLst>
          </p:cNvPr>
          <p:cNvSpPr/>
          <p:nvPr/>
        </p:nvSpPr>
        <p:spPr>
          <a:xfrm>
            <a:off x="821925" y="4739140"/>
            <a:ext cx="8104562" cy="1323439"/>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微盘型</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WGM</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腔光力系统</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---&gt;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基于光子晶体的腔光力系统</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保证高品质因子的同时，具有更小模式体积</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设计灵活，尺寸较小</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更高的光机耦合率，灵敏度高</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118" name="图片 117">
            <a:extLst>
              <a:ext uri="{FF2B5EF4-FFF2-40B4-BE49-F238E27FC236}">
                <a16:creationId xmlns:a16="http://schemas.microsoft.com/office/drawing/2014/main" id="{3490F237-DC55-4EA2-82D9-5FFC868C77EC}"/>
              </a:ext>
            </a:extLst>
          </p:cNvPr>
          <p:cNvPicPr>
            <a:picLocks noChangeAspect="1"/>
          </p:cNvPicPr>
          <p:nvPr/>
        </p:nvPicPr>
        <p:blipFill>
          <a:blip r:embed="rId4"/>
          <a:stretch>
            <a:fillRect/>
          </a:stretch>
        </p:blipFill>
        <p:spPr>
          <a:xfrm>
            <a:off x="0" y="1675623"/>
            <a:ext cx="9644063" cy="2991446"/>
          </a:xfrm>
          <a:prstGeom prst="rect">
            <a:avLst/>
          </a:prstGeom>
        </p:spPr>
      </p:pic>
      <p:grpSp>
        <p:nvGrpSpPr>
          <p:cNvPr id="120" name="组合 119">
            <a:extLst>
              <a:ext uri="{FF2B5EF4-FFF2-40B4-BE49-F238E27FC236}">
                <a16:creationId xmlns:a16="http://schemas.microsoft.com/office/drawing/2014/main" id="{092F7342-A416-466C-B490-88B1B38E4D14}"/>
              </a:ext>
            </a:extLst>
          </p:cNvPr>
          <p:cNvGrpSpPr/>
          <p:nvPr/>
        </p:nvGrpSpPr>
        <p:grpSpPr>
          <a:xfrm>
            <a:off x="821925" y="6134650"/>
            <a:ext cx="1543187" cy="469426"/>
            <a:chOff x="7318225" y="4117140"/>
            <a:chExt cx="1543187" cy="469426"/>
          </a:xfrm>
        </p:grpSpPr>
        <p:sp>
          <p:nvSpPr>
            <p:cNvPr id="121" name="流程图: 可选过程 120">
              <a:extLst>
                <a:ext uri="{FF2B5EF4-FFF2-40B4-BE49-F238E27FC236}">
                  <a16:creationId xmlns:a16="http://schemas.microsoft.com/office/drawing/2014/main" id="{660868A5-EE29-4CEE-954E-CDDC868C0675}"/>
                </a:ext>
              </a:extLst>
            </p:cNvPr>
            <p:cNvSpPr/>
            <p:nvPr/>
          </p:nvSpPr>
          <p:spPr>
            <a:xfrm>
              <a:off x="7610153" y="4223806"/>
              <a:ext cx="1238396" cy="36276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122" name="星形: 六角 121">
              <a:extLst>
                <a:ext uri="{FF2B5EF4-FFF2-40B4-BE49-F238E27FC236}">
                  <a16:creationId xmlns:a16="http://schemas.microsoft.com/office/drawing/2014/main" id="{F5D426C3-257A-4F12-83A9-E966B9DEF40A}"/>
                </a:ext>
              </a:extLst>
            </p:cNvPr>
            <p:cNvSpPr/>
            <p:nvPr/>
          </p:nvSpPr>
          <p:spPr>
            <a:xfrm>
              <a:off x="7318225" y="4117140"/>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123" name="文本框 122">
              <a:extLst>
                <a:ext uri="{FF2B5EF4-FFF2-40B4-BE49-F238E27FC236}">
                  <a16:creationId xmlns:a16="http://schemas.microsoft.com/office/drawing/2014/main" id="{1CC5E4E3-08B4-4311-BFB9-185D80D68910}"/>
                </a:ext>
              </a:extLst>
            </p:cNvPr>
            <p:cNvSpPr txBox="1"/>
            <p:nvPr/>
          </p:nvSpPr>
          <p:spPr>
            <a:xfrm>
              <a:off x="7650824" y="4151798"/>
              <a:ext cx="1210588"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本文内容</a:t>
              </a:r>
            </a:p>
          </p:txBody>
        </p:sp>
      </p:grpSp>
      <p:sp>
        <p:nvSpPr>
          <p:cNvPr id="125" name="矩形 124">
            <a:extLst>
              <a:ext uri="{FF2B5EF4-FFF2-40B4-BE49-F238E27FC236}">
                <a16:creationId xmlns:a16="http://schemas.microsoft.com/office/drawing/2014/main" id="{55DD1EEE-16F9-4D3D-9A4E-714C34E390B4}"/>
              </a:ext>
            </a:extLst>
          </p:cNvPr>
          <p:cNvSpPr/>
          <p:nvPr/>
        </p:nvSpPr>
        <p:spPr>
          <a:xfrm>
            <a:off x="2445767" y="6222641"/>
            <a:ext cx="6480720" cy="400110"/>
          </a:xfrm>
          <a:prstGeom prst="rect">
            <a:avLst/>
          </a:prstGeom>
          <a:ln>
            <a:solidFill>
              <a:schemeClr val="accent1">
                <a:lumMod val="75000"/>
              </a:schemeClr>
            </a:solidFill>
          </a:ln>
        </p:spPr>
        <p:txBody>
          <a:bodyPr wrap="square">
            <a:spAutoFit/>
          </a:bodyPr>
          <a:lstStyle/>
          <a:p>
            <a:pPr marL="342900" indent="-342900">
              <a:buFont typeface="Wingdings" panose="05000000000000000000" pitchFamily="2" charset="2"/>
              <a:buChar char="Ø"/>
              <a:defRPr/>
            </a:pPr>
            <a:r>
              <a:rPr lang="zh-CN" altLang="en-US" sz="2000" kern="1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铌酸锂</a:t>
            </a:r>
            <a:r>
              <a:rPr lang="en-US" altLang="zh-CN" sz="2000" kern="100" dirty="0">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kern="100" dirty="0">
                <a:latin typeface="Times New Roman" panose="02020603050405020304" pitchFamily="18" charset="0"/>
                <a:ea typeface="黑体" panose="02010609060101010101" pitchFamily="49" charset="-122"/>
                <a:cs typeface="Times New Roman" panose="02020603050405020304" pitchFamily="18" charset="0"/>
              </a:rPr>
              <a:t>基于</a:t>
            </a:r>
            <a:r>
              <a:rPr lang="zh-CN" altLang="en-US" sz="2000" kern="1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光子晶体</a:t>
            </a:r>
            <a:r>
              <a:rPr lang="zh-CN" altLang="en-US" sz="2000" kern="100" dirty="0">
                <a:latin typeface="Times New Roman" panose="02020603050405020304" pitchFamily="18" charset="0"/>
                <a:ea typeface="黑体" panose="02010609060101010101" pitchFamily="49" charset="-122"/>
                <a:cs typeface="Times New Roman" panose="02020603050405020304" pitchFamily="18" charset="0"/>
              </a:rPr>
              <a:t>的</a:t>
            </a:r>
            <a:r>
              <a:rPr lang="zh-CN" altLang="en-US" sz="2000" kern="1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高稳定度</a:t>
            </a:r>
            <a:r>
              <a:rPr lang="zh-CN" altLang="en-US" sz="2000" kern="100" dirty="0">
                <a:latin typeface="Times New Roman" panose="02020603050405020304" pitchFamily="18" charset="0"/>
                <a:ea typeface="黑体" panose="02010609060101010101" pitchFamily="49" charset="-122"/>
                <a:cs typeface="Times New Roman" panose="02020603050405020304" pitchFamily="18" charset="0"/>
              </a:rPr>
              <a:t>腔光力系统</a:t>
            </a:r>
            <a:endParaRPr lang="en-US" altLang="zh-CN" sz="2000" kern="1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248138593"/>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8"/>
          <p:cNvSpPr txBox="1"/>
          <p:nvPr/>
        </p:nvSpPr>
        <p:spPr>
          <a:xfrm>
            <a:off x="717575" y="2316269"/>
            <a:ext cx="8208912" cy="1773570"/>
          </a:xfrm>
          <a:prstGeom prst="rect">
            <a:avLst/>
          </a:prstGeom>
          <a:noFill/>
        </p:spPr>
        <p:txBody>
          <a:bodyPr wrap="square" lIns="91323" tIns="45663" rIns="91323" bIns="45663" rtlCol="0">
            <a:spAutoFit/>
          </a:bodyPr>
          <a:lstStyle/>
          <a:p>
            <a:pPr algn="ctr">
              <a:defRPr/>
            </a:pPr>
            <a:r>
              <a:rPr lang="en-US" altLang="zh-CN" sz="5400" b="1" kern="10" dirty="0">
                <a:ln w="11430"/>
                <a:solidFill>
                  <a:schemeClr val="accent1">
                    <a:lumMod val="60000"/>
                    <a:lumOff val="40000"/>
                  </a:schemeClr>
                </a:solidFill>
                <a:effectLst>
                  <a:outerShdw blurRad="80000" dist="40000" dir="5040000" algn="tl">
                    <a:srgbClr val="000000">
                      <a:alpha val="30000"/>
                    </a:srgbClr>
                  </a:outerShdw>
                </a:effectLst>
                <a:latin typeface="华文隶书" panose="02010800040101010101" pitchFamily="2" charset="-122"/>
                <a:ea typeface="华文隶书" panose="02010800040101010101" pitchFamily="2" charset="-122"/>
                <a:cs typeface="Verdana"/>
              </a:rPr>
              <a:t>Thanks for Your Attention</a:t>
            </a:r>
          </a:p>
          <a:p>
            <a:pPr algn="ctr">
              <a:defRPr/>
            </a:pPr>
            <a:r>
              <a:rPr lang="zh-CN" altLang="en-US" sz="5400" b="1" kern="10" dirty="0">
                <a:ln w="11430"/>
                <a:solidFill>
                  <a:schemeClr val="accent1">
                    <a:lumMod val="60000"/>
                    <a:lumOff val="40000"/>
                  </a:schemeClr>
                </a:solidFill>
                <a:effectLst>
                  <a:outerShdw blurRad="80000" dist="40000" dir="5040000" algn="tl">
                    <a:srgbClr val="000000">
                      <a:alpha val="30000"/>
                    </a:srgbClr>
                  </a:outerShdw>
                </a:effectLst>
                <a:latin typeface="华文隶书" panose="02010800040101010101" pitchFamily="2" charset="-122"/>
                <a:ea typeface="华文隶书" panose="02010800040101010101" pitchFamily="2" charset="-122"/>
                <a:cs typeface="Verdana"/>
              </a:rPr>
              <a:t>谢谢各位老师指导！</a:t>
            </a:r>
            <a:endParaRPr lang="en-US" altLang="zh-CN" sz="5400" b="1" kern="10" dirty="0">
              <a:ln w="11430"/>
              <a:solidFill>
                <a:schemeClr val="accent1">
                  <a:lumMod val="60000"/>
                  <a:lumOff val="40000"/>
                </a:schemeClr>
              </a:solidFill>
              <a:effectLst>
                <a:outerShdw blurRad="80000" dist="40000" dir="5040000" algn="tl">
                  <a:srgbClr val="000000">
                    <a:alpha val="30000"/>
                  </a:srgbClr>
                </a:outerShdw>
              </a:effectLst>
              <a:latin typeface="华文隶书" panose="02010800040101010101" pitchFamily="2" charset="-122"/>
              <a:ea typeface="华文隶书" panose="02010800040101010101" pitchFamily="2" charset="-122"/>
              <a:cs typeface="Verdana"/>
            </a:endParaRPr>
          </a:p>
        </p:txBody>
      </p:sp>
      <p:sp>
        <p:nvSpPr>
          <p:cNvPr id="8" name="矩形 19"/>
          <p:cNvSpPr/>
          <p:nvPr/>
        </p:nvSpPr>
        <p:spPr>
          <a:xfrm>
            <a:off x="0" y="0"/>
            <a:ext cx="9644064" cy="1249200"/>
          </a:xfrm>
          <a:prstGeom prst="rect">
            <a:avLst/>
          </a:prstGeom>
          <a:solidFill>
            <a:srgbClr val="28A9D6">
              <a:alpha val="22000"/>
            </a:srgbClr>
          </a:solidFill>
          <a:ln w="9525">
            <a:noFill/>
          </a:ln>
        </p:spPr>
        <p:txBody>
          <a:bodyPr wrap="square" lIns="121764" tIns="60881" rIns="121764" bIns="60881" anchor="t"/>
          <a:lstStyle/>
          <a:p>
            <a:endParaRPr lang="zh-CN" altLang="en-US" baseline="0" dirty="0">
              <a:latin typeface="Arial" panose="020B0604020202020204" pitchFamily="34" charset="0"/>
              <a:ea typeface="黑体" panose="02010609060101010101" charset="-122"/>
            </a:endParaRPr>
          </a:p>
        </p:txBody>
      </p:sp>
      <p:pic>
        <p:nvPicPr>
          <p:cNvPr id="13" name="Picture 10" descr="C:\Users\frontier\Pictures\校园高清图片\006.jpg"/>
          <p:cNvPicPr>
            <a:picLocks noChangeAspect="1"/>
          </p:cNvPicPr>
          <p:nvPr/>
        </p:nvPicPr>
        <p:blipFill>
          <a:blip r:embed="rId3" cstate="print"/>
          <a:srcRect t="47874" b="29347"/>
          <a:stretch>
            <a:fillRect/>
          </a:stretch>
        </p:blipFill>
        <p:spPr>
          <a:xfrm>
            <a:off x="0" y="6080322"/>
            <a:ext cx="9644064" cy="1171575"/>
          </a:xfrm>
          <a:prstGeom prst="rect">
            <a:avLst/>
          </a:prstGeom>
          <a:noFill/>
          <a:ln w="9525">
            <a:noFill/>
          </a:ln>
        </p:spPr>
      </p:pic>
      <p:pic>
        <p:nvPicPr>
          <p:cNvPr id="15" name="Picture 2" descr="C:\Documents and Settings\Administrator\桌面\校训.png"/>
          <p:cNvPicPr>
            <a:picLocks noChangeAspect="1" noChangeArrowheads="1"/>
          </p:cNvPicPr>
          <p:nvPr/>
        </p:nvPicPr>
        <p:blipFill>
          <a:blip r:embed="rId4" cstate="print"/>
          <a:srcRect/>
          <a:stretch>
            <a:fillRect/>
          </a:stretch>
        </p:blipFill>
        <p:spPr bwMode="auto">
          <a:xfrm>
            <a:off x="5902151" y="6475533"/>
            <a:ext cx="3504435" cy="381152"/>
          </a:xfrm>
          <a:prstGeom prst="rect">
            <a:avLst/>
          </a:prstGeom>
          <a:noFill/>
        </p:spPr>
      </p:pic>
      <p:pic>
        <p:nvPicPr>
          <p:cNvPr id="16" name="Picture 2" descr="çµå­ç§æå¤§å­¦ UESTC"/>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41511" y="263268"/>
            <a:ext cx="3085765" cy="703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文本框 37">
            <a:extLst>
              <a:ext uri="{FF2B5EF4-FFF2-40B4-BE49-F238E27FC236}">
                <a16:creationId xmlns:a16="http://schemas.microsoft.com/office/drawing/2014/main" id="{E99B3F5B-DD67-48D0-8635-06EA772E3C80}"/>
              </a:ext>
            </a:extLst>
          </p:cNvPr>
          <p:cNvSpPr>
            <a:spLocks noChangeArrowheads="1"/>
          </p:cNvSpPr>
          <p:nvPr/>
        </p:nvSpPr>
        <p:spPr bwMode="auto">
          <a:xfrm>
            <a:off x="6675550" y="4885617"/>
            <a:ext cx="2252540" cy="962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5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4E4E4E"/>
                </a:solidFill>
                <a:effectLst/>
                <a:uLnTx/>
                <a:uFillTx/>
                <a:latin typeface="宋体" panose="02010600030101010101" pitchFamily="2" charset="-122"/>
                <a:ea typeface="宋体" panose="02010600030101010101" pitchFamily="2" charset="-122"/>
                <a:cs typeface="+mn-cs"/>
                <a:sym typeface="宋体" panose="02010600030101010101" pitchFamily="2" charset="-122"/>
              </a:rPr>
              <a:t>答辩人：</a:t>
            </a:r>
            <a:r>
              <a:rPr lang="zh-CN" altLang="en-US" sz="2000" b="1" dirty="0">
                <a:solidFill>
                  <a:srgbClr val="4E4E4E"/>
                </a:solidFill>
                <a:latin typeface="宋体" panose="02010600030101010101" pitchFamily="2" charset="-122"/>
                <a:sym typeface="宋体" panose="02010600030101010101" pitchFamily="2" charset="-122"/>
              </a:rPr>
              <a:t>郑  翔</a:t>
            </a:r>
            <a:r>
              <a:rPr kumimoji="0" lang="zh-CN" altLang="en-US" sz="2000" b="1" i="0" u="none" strike="noStrike" kern="1200" cap="none" spc="0" normalizeH="0" baseline="0" noProof="0" dirty="0">
                <a:ln>
                  <a:noFill/>
                </a:ln>
                <a:solidFill>
                  <a:srgbClr val="4E4E4E"/>
                </a:solidFill>
                <a:effectLst/>
                <a:uLnTx/>
                <a:uFillTx/>
                <a:latin typeface="宋体" panose="02010600030101010101" pitchFamily="2" charset="-122"/>
                <a:ea typeface="宋体" panose="02010600030101010101" pitchFamily="2" charset="-122"/>
                <a:cs typeface="+mn-cs"/>
                <a:sym typeface="宋体" panose="02010600030101010101" pitchFamily="2" charset="-122"/>
              </a:rPr>
              <a:t>  </a:t>
            </a:r>
            <a:endParaRPr kumimoji="0" lang="zh-CN" altLang="en-US" sz="2000" b="1" i="0" u="none" strike="noStrike" kern="1200" cap="none" spc="0" normalizeH="0" baseline="0" noProof="0" dirty="0">
              <a:ln>
                <a:noFill/>
              </a:ln>
              <a:solidFill>
                <a:srgbClr val="4E4E4E"/>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a:p>
            <a:pPr marL="0" marR="0" lvl="0" indent="0" algn="l" defTabSz="914400" rtl="0" eaLnBrk="1" fontAlgn="auto" latinLnBrk="0" hangingPunct="1">
              <a:lnSpc>
                <a:spcPct val="15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4E4E4E"/>
                </a:solidFill>
                <a:effectLst/>
                <a:uLnTx/>
                <a:uFillTx/>
                <a:latin typeface="宋体" panose="02010600030101010101" pitchFamily="2" charset="-122"/>
                <a:ea typeface="宋体" panose="02010600030101010101" pitchFamily="2" charset="-122"/>
                <a:cs typeface="+mn-cs"/>
                <a:sym typeface="宋体" panose="02010600030101010101" pitchFamily="2" charset="-122"/>
              </a:rPr>
              <a:t>导  师：黄勇军</a:t>
            </a:r>
            <a:endParaRPr kumimoji="0" lang="zh-CN" altLang="en-US" sz="1800" b="1"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mn-cs"/>
            </a:endParaRPr>
          </a:p>
        </p:txBody>
      </p:sp>
      <p:sp>
        <p:nvSpPr>
          <p:cNvPr id="9" name="矩形 38">
            <a:extLst>
              <a:ext uri="{FF2B5EF4-FFF2-40B4-BE49-F238E27FC236}">
                <a16:creationId xmlns:a16="http://schemas.microsoft.com/office/drawing/2014/main" id="{FBCFF821-093A-4F6D-83F6-B04A5718F01F}"/>
              </a:ext>
            </a:extLst>
          </p:cNvPr>
          <p:cNvSpPr>
            <a:spLocks noChangeArrowheads="1"/>
          </p:cNvSpPr>
          <p:nvPr/>
        </p:nvSpPr>
        <p:spPr bwMode="auto">
          <a:xfrm>
            <a:off x="6210969" y="5041192"/>
            <a:ext cx="254000" cy="787400"/>
          </a:xfrm>
          <a:prstGeom prst="rect">
            <a:avLst/>
          </a:prstGeom>
          <a:solidFill>
            <a:schemeClr val="accent1">
              <a:lumMod val="60000"/>
              <a:lumOff val="40000"/>
            </a:schemeClr>
          </a:solidFill>
          <a:ln>
            <a:noFill/>
          </a:ln>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zh-CN" sz="1800" b="0" i="0" u="none" strike="noStrike" kern="1200" cap="none" spc="0" normalizeH="0" baseline="0" noProof="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10" name="直接连接符 40">
            <a:extLst>
              <a:ext uri="{FF2B5EF4-FFF2-40B4-BE49-F238E27FC236}">
                <a16:creationId xmlns:a16="http://schemas.microsoft.com/office/drawing/2014/main" id="{340B6BF7-BED4-46ED-BB64-C5D3AF0AA552}"/>
              </a:ext>
            </a:extLst>
          </p:cNvPr>
          <p:cNvSpPr>
            <a:spLocks noChangeShapeType="1"/>
          </p:cNvSpPr>
          <p:nvPr/>
        </p:nvSpPr>
        <p:spPr bwMode="auto">
          <a:xfrm>
            <a:off x="6210969" y="5809542"/>
            <a:ext cx="3003550" cy="11113"/>
          </a:xfrm>
          <a:prstGeom prst="line">
            <a:avLst/>
          </a:prstGeom>
          <a:noFill/>
          <a:ln w="19050">
            <a:solidFill>
              <a:schemeClr val="accent1">
                <a:lumMod val="75000"/>
              </a:schemeClr>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627049421"/>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1</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2709396" cy="523220"/>
          </a:xfrm>
          <a:prstGeom prst="rect">
            <a:avLst/>
          </a:prstGeom>
        </p:spPr>
        <p:txBody>
          <a:bodyPr wrap="none">
            <a:spAutoFit/>
          </a:bodyPr>
          <a:lstStyle/>
          <a:p>
            <a:r>
              <a:rPr lang="zh-CN" altLang="en-US" sz="2800" b="1" dirty="0">
                <a:latin typeface="宋体" panose="02010600030101010101" pitchFamily="2" charset="-122"/>
              </a:rPr>
              <a:t>研究背景与意义</a:t>
            </a:r>
            <a:endParaRPr lang="zh-CN" altLang="en-US" sz="2800" dirty="0">
              <a:latin typeface="宋体" panose="02010600030101010101" pitchFamily="2" charset="-122"/>
            </a:endParaRPr>
          </a:p>
        </p:txBody>
      </p:sp>
      <p:sp>
        <p:nvSpPr>
          <p:cNvPr id="14" name="矩形 13">
            <a:extLst>
              <a:ext uri="{FF2B5EF4-FFF2-40B4-BE49-F238E27FC236}">
                <a16:creationId xmlns:a16="http://schemas.microsoft.com/office/drawing/2014/main" id="{05AD084D-6168-4E48-9266-A9D2DE798ED3}"/>
              </a:ext>
            </a:extLst>
          </p:cNvPr>
          <p:cNvSpPr/>
          <p:nvPr/>
        </p:nvSpPr>
        <p:spPr>
          <a:xfrm>
            <a:off x="821925" y="2246426"/>
            <a:ext cx="5584282" cy="3785652"/>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铌酸锂光机械振荡器的仿真设计</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光学微腔：</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Q=1.29×10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6</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V=0.17(λ/n)</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3</a:t>
            </a: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机械振子：双悬臂梁</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光机械耦合：</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g</a:t>
            </a:r>
            <a:r>
              <a:rPr lang="en-US" altLang="zh-CN" sz="2000" kern="100" baseline="-25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0</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=1.63×10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5</a:t>
            </a: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铌酸锂光机械振荡器的加工制备</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Cr+Ar</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：倾角</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60°</a:t>
            </a:r>
          </a:p>
          <a:p>
            <a:pPr marL="1096146" lvl="1" indent="-457200">
              <a:buFont typeface="Wingdings" panose="05000000000000000000" pitchFamily="2" charset="2"/>
              <a:buChar char="Ø"/>
              <a:defRPr/>
            </a:pPr>
            <a:r>
              <a:rPr lang="en-US" altLang="zh-CN" sz="2000" kern="100" dirty="0" err="1">
                <a:solidFill>
                  <a:srgbClr val="000000"/>
                </a:solidFill>
                <a:latin typeface="Times New Roman" panose="02020603050405020304" pitchFamily="18" charset="0"/>
                <a:ea typeface="黑体" panose="02010609060101010101" pitchFamily="49" charset="-122"/>
                <a:cs typeface="Times New Roman" panose="02020603050405020304" pitchFamily="18" charset="0"/>
              </a:rPr>
              <a:t>HSQ+Ar</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：倾角</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71.6°</a:t>
            </a:r>
          </a:p>
          <a:p>
            <a:pPr marL="457200" marR="0" lvl="0"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硅基</a:t>
            </a:r>
            <a:r>
              <a:rPr kumimoji="0" lang="zh-CN" altLang="en-US" sz="2000" b="0" i="0" u="none" strike="noStrike" kern="1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光机械振荡器的实验测试（大气条件）</a:t>
            </a:r>
            <a:endParaRPr kumimoji="0" lang="en-US" altLang="zh-CN" sz="2000" b="0" i="0" u="none" strike="noStrike" kern="1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光学：</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Q=2.61×10</a:t>
            </a:r>
            <a:r>
              <a:rPr lang="en-US" altLang="zh-CN" sz="2000" kern="100" baseline="300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4</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kumimoji="0" lang="zh-CN" altLang="en-US" sz="2000" b="0" i="0" u="none" strike="noStrike" kern="1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机械：</a:t>
            </a:r>
            <a:r>
              <a:rPr kumimoji="0" lang="en-US" altLang="zh-CN" sz="2000" b="0" i="0" u="none" strike="noStrike" kern="1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Q=1.64×10</a:t>
            </a:r>
            <a:r>
              <a:rPr kumimoji="0" lang="en-US" altLang="zh-CN" sz="2000" b="0" i="0" u="none" strike="noStrike" kern="100" cap="none" spc="0" normalizeH="0" baseline="3000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5</a:t>
            </a:r>
            <a:endParaRPr kumimoji="0" lang="en-US" altLang="zh-CN" sz="2000" b="0" i="0" u="none" strike="noStrike" kern="1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1738265" lvl="2" indent="-457200">
              <a:buFont typeface="Wingdings" panose="05000000000000000000" pitchFamily="2" charset="2"/>
              <a:buChar char="Ø"/>
              <a:defRPr/>
            </a:pPr>
            <a:r>
              <a:rPr lang="zh-CN" altLang="en-US" sz="2000" dirty="0">
                <a:latin typeface="黑体" panose="02010609060101010101" pitchFamily="49" charset="-122"/>
                <a:ea typeface="黑体" panose="02010609060101010101" pitchFamily="49" charset="-122"/>
                <a:cs typeface="Times New Roman" panose="02020603050405020304" pitchFamily="18" charset="0"/>
              </a:rPr>
              <a:t>短期：</a:t>
            </a:r>
            <a:r>
              <a:rPr lang="en-US" altLang="zh-CN" sz="2000" dirty="0">
                <a:latin typeface="Times New Roman" panose="02020603050405020304" pitchFamily="18" charset="0"/>
                <a:cs typeface="Times New Roman" panose="02020603050405020304" pitchFamily="18" charset="0"/>
              </a:rPr>
              <a:t>-102.71dBc/Hz@10kHz</a:t>
            </a:r>
          </a:p>
          <a:p>
            <a:pPr marL="1738265" lvl="2" indent="-457200">
              <a:buFont typeface="Wingdings" panose="05000000000000000000" pitchFamily="2" charset="2"/>
              <a:buChar char="Ø"/>
              <a:defRPr/>
            </a:pPr>
            <a:r>
              <a:rPr lang="en-US" altLang="zh-CN" sz="2000" dirty="0">
                <a:latin typeface="Times New Roman" panose="02020603050405020304" pitchFamily="18" charset="0"/>
                <a:cs typeface="Times New Roman" panose="02020603050405020304" pitchFamily="18" charset="0"/>
              </a:rPr>
              <a:t>1000s</a:t>
            </a:r>
            <a:r>
              <a:rPr lang="zh-CN" altLang="en-US" sz="2000" dirty="0">
                <a:latin typeface="Times New Roman" panose="02020603050405020304" pitchFamily="18" charset="0"/>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Allan=4.5×10</a:t>
            </a:r>
            <a:r>
              <a:rPr lang="en-US" altLang="zh-CN" sz="2000" baseline="30000" dirty="0">
                <a:latin typeface="Times New Roman" panose="02020603050405020304" pitchFamily="18" charset="0"/>
                <a:cs typeface="Times New Roman" panose="02020603050405020304" pitchFamily="18" charset="0"/>
              </a:rPr>
              <a:t>-7</a:t>
            </a:r>
            <a:endParaRPr kumimoji="0" lang="zh-CN" altLang="en-US" sz="2000" b="0" i="0" u="none" strike="noStrike" kern="100" cap="none" spc="0" normalizeH="0" baseline="3000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15" name="流程图: 可选过程 14">
            <a:extLst>
              <a:ext uri="{FF2B5EF4-FFF2-40B4-BE49-F238E27FC236}">
                <a16:creationId xmlns:a16="http://schemas.microsoft.com/office/drawing/2014/main" id="{30C2BF96-6157-4DDE-9AB7-1041A129BCF7}"/>
              </a:ext>
            </a:extLst>
          </p:cNvPr>
          <p:cNvSpPr/>
          <p:nvPr/>
        </p:nvSpPr>
        <p:spPr>
          <a:xfrm>
            <a:off x="832361" y="1804727"/>
            <a:ext cx="130026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16" name="文本框 15">
            <a:extLst>
              <a:ext uri="{FF2B5EF4-FFF2-40B4-BE49-F238E27FC236}">
                <a16:creationId xmlns:a16="http://schemas.microsoft.com/office/drawing/2014/main" id="{FB392854-ED1E-41D9-9C8D-A9F2D7F16AEC}"/>
              </a:ext>
            </a:extLst>
          </p:cNvPr>
          <p:cNvSpPr txBox="1"/>
          <p:nvPr/>
        </p:nvSpPr>
        <p:spPr>
          <a:xfrm>
            <a:off x="875969" y="1775421"/>
            <a:ext cx="1210588"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主要工作</a:t>
            </a:r>
          </a:p>
        </p:txBody>
      </p:sp>
      <p:sp>
        <p:nvSpPr>
          <p:cNvPr id="22" name="文本框 21">
            <a:extLst>
              <a:ext uri="{FF2B5EF4-FFF2-40B4-BE49-F238E27FC236}">
                <a16:creationId xmlns:a16="http://schemas.microsoft.com/office/drawing/2014/main" id="{41B15C8A-9F84-4D6C-BB4E-0AE4C90E5078}"/>
              </a:ext>
            </a:extLst>
          </p:cNvPr>
          <p:cNvSpPr txBox="1"/>
          <p:nvPr/>
        </p:nvSpPr>
        <p:spPr>
          <a:xfrm>
            <a:off x="791961" y="1025735"/>
            <a:ext cx="5955476" cy="553998"/>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3000" dirty="0">
                <a:solidFill>
                  <a:srgbClr val="4472C4"/>
                </a:solidFill>
                <a:latin typeface="黑体" panose="02010609060101010101" pitchFamily="49" charset="-122"/>
                <a:ea typeface="黑体" panose="02010609060101010101" pitchFamily="49" charset="-122"/>
              </a:rPr>
              <a:t>高稳定度铌酸锂基腔光机械振荡器</a:t>
            </a:r>
            <a:endParaRPr kumimoji="0" lang="zh-CN" altLang="en-US" sz="3000" b="0" i="0" u="none" strike="noStrike" kern="1200" cap="none" spc="0" normalizeH="0" baseline="0" noProof="0" dirty="0">
              <a:ln>
                <a:noFill/>
              </a:ln>
              <a:solidFill>
                <a:srgbClr val="4472C4"/>
              </a:solidFill>
              <a:effectLst/>
              <a:uLnTx/>
              <a:uFillTx/>
              <a:latin typeface="黑体" panose="02010609060101010101" pitchFamily="49" charset="-122"/>
              <a:ea typeface="黑体" panose="02010609060101010101" pitchFamily="49" charset="-122"/>
              <a:cs typeface="+mn-cs"/>
            </a:endParaRPr>
          </a:p>
        </p:txBody>
      </p:sp>
      <p:sp>
        <p:nvSpPr>
          <p:cNvPr id="23" name="矩形 22">
            <a:extLst>
              <a:ext uri="{FF2B5EF4-FFF2-40B4-BE49-F238E27FC236}">
                <a16:creationId xmlns:a16="http://schemas.microsoft.com/office/drawing/2014/main" id="{CA859C09-D614-4F51-8004-4CF9FFDCBC2D}"/>
              </a:ext>
            </a:extLst>
          </p:cNvPr>
          <p:cNvSpPr/>
          <p:nvPr/>
        </p:nvSpPr>
        <p:spPr>
          <a:xfrm>
            <a:off x="6635686" y="2247308"/>
            <a:ext cx="2362810" cy="707886"/>
          </a:xfrm>
          <a:prstGeom prst="rect">
            <a:avLst/>
          </a:prstGeom>
          <a:ln>
            <a:solidFill>
              <a:schemeClr val="accent1">
                <a:lumMod val="75000"/>
              </a:schemeClr>
            </a:solidFill>
          </a:ln>
        </p:spPr>
        <p:txBody>
          <a:bodyPr wrap="square">
            <a:spAutoFit/>
          </a:bodyPr>
          <a:lstStyle/>
          <a:p>
            <a:pPr marL="342900" marR="0" lvl="0" indent="-342900" algn="l" defTabSz="914400" rtl="0" eaLnBrk="1" fontAlgn="base" latinLnBrk="0" hangingPunct="1">
              <a:lnSpc>
                <a:spcPct val="100000"/>
              </a:lnSpc>
              <a:spcBef>
                <a:spcPct val="0"/>
              </a:spcBef>
              <a:spcAft>
                <a:spcPct val="0"/>
              </a:spcAft>
              <a:buClrTx/>
              <a:buSzTx/>
              <a:buFont typeface="Wingdings" panose="05000000000000000000" pitchFamily="2" charset="2"/>
              <a:buChar char="ü"/>
              <a:tabLst/>
              <a:defRPr/>
            </a:pPr>
            <a:r>
              <a:rPr lang="zh-CN" altLang="en-US" sz="2000" kern="10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结构：</a:t>
            </a:r>
            <a:r>
              <a:rPr lang="en-US" altLang="zh-CN" sz="2000" kern="100" dirty="0" err="1">
                <a:solidFill>
                  <a:srgbClr val="000000"/>
                </a:solidFill>
                <a:latin typeface="黑体" panose="02010609060101010101" pitchFamily="49" charset="-122"/>
                <a:ea typeface="黑体" panose="02010609060101010101" pitchFamily="49" charset="-122"/>
                <a:cs typeface="Times New Roman" panose="02020603050405020304" pitchFamily="18" charset="0"/>
              </a:rPr>
              <a:t>PhC</a:t>
            </a:r>
            <a:r>
              <a:rPr lang="zh-CN" altLang="en-US" sz="2000" kern="10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狭缝</a:t>
            </a:r>
            <a:endParaRPr kumimoji="0" lang="en-US" altLang="zh-CN" sz="2000" b="0" i="0" u="none" strike="noStrike" kern="1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endParaRPr>
          </a:p>
          <a:p>
            <a:pPr marL="342900" marR="0" lvl="0" indent="-342900" algn="l" defTabSz="914400" rtl="0" eaLnBrk="1" fontAlgn="base" latinLnBrk="0" hangingPunct="1">
              <a:lnSpc>
                <a:spcPct val="100000"/>
              </a:lnSpc>
              <a:spcBef>
                <a:spcPct val="0"/>
              </a:spcBef>
              <a:spcAft>
                <a:spcPct val="0"/>
              </a:spcAft>
              <a:buClrTx/>
              <a:buSzTx/>
              <a:buFont typeface="Wingdings" panose="05000000000000000000" pitchFamily="2" charset="2"/>
              <a:buChar char="ü"/>
              <a:tabLst/>
              <a:defRPr/>
            </a:pPr>
            <a:r>
              <a:rPr kumimoji="0" lang="zh-CN" altLang="en-US" sz="2000" b="0" i="0" u="none" strike="noStrike" kern="1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rPr>
              <a:t>材料：铌酸锂</a:t>
            </a:r>
            <a:endParaRPr kumimoji="0" lang="en-US" altLang="zh-CN" sz="2000" b="0" i="0" u="none" strike="noStrike" kern="1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endParaRPr>
          </a:p>
        </p:txBody>
      </p:sp>
      <p:sp>
        <p:nvSpPr>
          <p:cNvPr id="24" name="流程图: 可选过程 23">
            <a:extLst>
              <a:ext uri="{FF2B5EF4-FFF2-40B4-BE49-F238E27FC236}">
                <a16:creationId xmlns:a16="http://schemas.microsoft.com/office/drawing/2014/main" id="{FC3BCD99-2611-41B5-951D-2BBEEBB7F13E}"/>
              </a:ext>
            </a:extLst>
          </p:cNvPr>
          <p:cNvSpPr/>
          <p:nvPr/>
        </p:nvSpPr>
        <p:spPr>
          <a:xfrm>
            <a:off x="6636461" y="1804727"/>
            <a:ext cx="1467068" cy="362760"/>
          </a:xfrm>
          <a:prstGeom prst="flowChartAlternateProcess">
            <a:avLst/>
          </a:prstGeom>
        </p:spPr>
        <p:style>
          <a:lnRef idx="1">
            <a:schemeClr val="accent4"/>
          </a:lnRef>
          <a:fillRef idx="1001">
            <a:schemeClr val="lt2"/>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25" name="文本框 24">
            <a:extLst>
              <a:ext uri="{FF2B5EF4-FFF2-40B4-BE49-F238E27FC236}">
                <a16:creationId xmlns:a16="http://schemas.microsoft.com/office/drawing/2014/main" id="{F6F325EF-62BB-4EA1-8787-9AFB794A8203}"/>
              </a:ext>
            </a:extLst>
          </p:cNvPr>
          <p:cNvSpPr txBox="1"/>
          <p:nvPr/>
        </p:nvSpPr>
        <p:spPr>
          <a:xfrm>
            <a:off x="6635685" y="1775421"/>
            <a:ext cx="1467068"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主要创新点</a:t>
            </a:r>
          </a:p>
        </p:txBody>
      </p:sp>
      <p:grpSp>
        <p:nvGrpSpPr>
          <p:cNvPr id="19" name="组合 18">
            <a:extLst>
              <a:ext uri="{FF2B5EF4-FFF2-40B4-BE49-F238E27FC236}">
                <a16:creationId xmlns:a16="http://schemas.microsoft.com/office/drawing/2014/main" id="{6C782A28-8867-45E6-8F90-39AF2C4E701A}"/>
              </a:ext>
            </a:extLst>
          </p:cNvPr>
          <p:cNvGrpSpPr/>
          <p:nvPr/>
        </p:nvGrpSpPr>
        <p:grpSpPr>
          <a:xfrm>
            <a:off x="821925" y="6134650"/>
            <a:ext cx="1543187" cy="469426"/>
            <a:chOff x="7318225" y="4117140"/>
            <a:chExt cx="1543187" cy="469426"/>
          </a:xfrm>
        </p:grpSpPr>
        <p:sp>
          <p:nvSpPr>
            <p:cNvPr id="20" name="流程图: 可选过程 19">
              <a:extLst>
                <a:ext uri="{FF2B5EF4-FFF2-40B4-BE49-F238E27FC236}">
                  <a16:creationId xmlns:a16="http://schemas.microsoft.com/office/drawing/2014/main" id="{26DAFB1A-509A-411B-9EF3-326C9B0B44F1}"/>
                </a:ext>
              </a:extLst>
            </p:cNvPr>
            <p:cNvSpPr/>
            <p:nvPr/>
          </p:nvSpPr>
          <p:spPr>
            <a:xfrm>
              <a:off x="7610153" y="4223806"/>
              <a:ext cx="1238396" cy="36276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21" name="星形: 六角 20">
              <a:extLst>
                <a:ext uri="{FF2B5EF4-FFF2-40B4-BE49-F238E27FC236}">
                  <a16:creationId xmlns:a16="http://schemas.microsoft.com/office/drawing/2014/main" id="{FF30A15B-D8B9-4ED6-BCAA-F59D792EECD3}"/>
                </a:ext>
              </a:extLst>
            </p:cNvPr>
            <p:cNvSpPr/>
            <p:nvPr/>
          </p:nvSpPr>
          <p:spPr>
            <a:xfrm>
              <a:off x="7318225" y="4117140"/>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26" name="文本框 25">
              <a:extLst>
                <a:ext uri="{FF2B5EF4-FFF2-40B4-BE49-F238E27FC236}">
                  <a16:creationId xmlns:a16="http://schemas.microsoft.com/office/drawing/2014/main" id="{8B07ED35-BB0F-48BA-A45B-310E4774FC2E}"/>
                </a:ext>
              </a:extLst>
            </p:cNvPr>
            <p:cNvSpPr txBox="1"/>
            <p:nvPr/>
          </p:nvSpPr>
          <p:spPr>
            <a:xfrm>
              <a:off x="7650824" y="4151798"/>
              <a:ext cx="1210588"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技术难点</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grpSp>
      <p:sp>
        <p:nvSpPr>
          <p:cNvPr id="31" name="矩形 30">
            <a:extLst>
              <a:ext uri="{FF2B5EF4-FFF2-40B4-BE49-F238E27FC236}">
                <a16:creationId xmlns:a16="http://schemas.microsoft.com/office/drawing/2014/main" id="{396BB9D3-95E6-41F0-BF17-367097DFF668}"/>
              </a:ext>
            </a:extLst>
          </p:cNvPr>
          <p:cNvSpPr/>
          <p:nvPr/>
        </p:nvSpPr>
        <p:spPr>
          <a:xfrm>
            <a:off x="2445767" y="6222641"/>
            <a:ext cx="6480720" cy="400110"/>
          </a:xfrm>
          <a:prstGeom prst="rect">
            <a:avLst/>
          </a:prstGeom>
          <a:ln>
            <a:solidFill>
              <a:schemeClr val="accent1">
                <a:lumMod val="75000"/>
              </a:schemeClr>
            </a:solidFill>
          </a:ln>
        </p:spPr>
        <p:txBody>
          <a:bodyPr wrap="square">
            <a:spAutoFit/>
          </a:bodyPr>
          <a:lstStyle/>
          <a:p>
            <a:pPr marL="342900" indent="-342900">
              <a:buFont typeface="Wingdings" panose="05000000000000000000" pitchFamily="2" charset="2"/>
              <a:buChar char="Ø"/>
              <a:defRPr/>
            </a:pPr>
            <a:r>
              <a:rPr lang="zh-CN" altLang="en-US" sz="2000" kern="100" dirty="0">
                <a:latin typeface="Times New Roman" panose="02020603050405020304" pitchFamily="18" charset="0"/>
                <a:ea typeface="黑体" panose="02010609060101010101" pitchFamily="49" charset="-122"/>
                <a:cs typeface="Times New Roman" panose="02020603050405020304" pitchFamily="18" charset="0"/>
              </a:rPr>
              <a:t>铌酸锂光子晶体的</a:t>
            </a:r>
            <a:r>
              <a:rPr lang="zh-CN" altLang="en-US" sz="2000" kern="1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制备</a:t>
            </a:r>
            <a:endParaRPr lang="en-US" altLang="zh-CN" sz="2000" kern="1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35" name="图片 34">
            <a:extLst>
              <a:ext uri="{FF2B5EF4-FFF2-40B4-BE49-F238E27FC236}">
                <a16:creationId xmlns:a16="http://schemas.microsoft.com/office/drawing/2014/main" id="{3E6053A7-F9C9-4D92-84BA-EE06DBEA9010}"/>
              </a:ext>
            </a:extLst>
          </p:cNvPr>
          <p:cNvPicPr>
            <a:picLocks noChangeAspect="1"/>
          </p:cNvPicPr>
          <p:nvPr/>
        </p:nvPicPr>
        <p:blipFill>
          <a:blip r:embed="rId4"/>
          <a:stretch>
            <a:fillRect/>
          </a:stretch>
        </p:blipFill>
        <p:spPr>
          <a:xfrm>
            <a:off x="6635684" y="4703364"/>
            <a:ext cx="2290803" cy="1328714"/>
          </a:xfrm>
          <a:prstGeom prst="rect">
            <a:avLst/>
          </a:prstGeom>
          <a:effectLst>
            <a:outerShdw blurRad="50800" dist="50800" dir="540000" algn="ctr" rotWithShape="0">
              <a:srgbClr val="000000">
                <a:alpha val="43137"/>
              </a:srgbClr>
            </a:outerShdw>
          </a:effectLst>
        </p:spPr>
      </p:pic>
      <p:pic>
        <p:nvPicPr>
          <p:cNvPr id="36" name="图片 35">
            <a:extLst>
              <a:ext uri="{FF2B5EF4-FFF2-40B4-BE49-F238E27FC236}">
                <a16:creationId xmlns:a16="http://schemas.microsoft.com/office/drawing/2014/main" id="{8A2542FB-A343-4A62-B3AA-5DAEFADD6840}"/>
              </a:ext>
            </a:extLst>
          </p:cNvPr>
          <p:cNvPicPr>
            <a:picLocks noChangeAspect="1"/>
          </p:cNvPicPr>
          <p:nvPr/>
        </p:nvPicPr>
        <p:blipFill>
          <a:blip r:embed="rId5"/>
          <a:stretch>
            <a:fillRect/>
          </a:stretch>
        </p:blipFill>
        <p:spPr>
          <a:xfrm>
            <a:off x="6635685" y="3184087"/>
            <a:ext cx="2362812" cy="1328714"/>
          </a:xfrm>
          <a:prstGeom prst="rect">
            <a:avLst/>
          </a:prstGeom>
        </p:spPr>
      </p:pic>
    </p:spTree>
    <p:extLst>
      <p:ext uri="{BB962C8B-B14F-4D97-AF65-F5344CB8AC3E}">
        <p14:creationId xmlns:p14="http://schemas.microsoft.com/office/powerpoint/2010/main" val="418756448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
          <p:cNvSpPr txBox="1">
            <a:spLocks noChangeArrowheads="1"/>
          </p:cNvSpPr>
          <p:nvPr/>
        </p:nvSpPr>
        <p:spPr>
          <a:xfrm>
            <a:off x="1581075" y="87934"/>
            <a:ext cx="6481911" cy="720006"/>
          </a:xfrm>
          <a:prstGeom prst="rect">
            <a:avLst/>
          </a:prstGeom>
        </p:spPr>
        <p:txBody>
          <a:bodyPr/>
          <a:lstStyle>
            <a:lvl1pPr algn="l" defTabSz="913313"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defRPr/>
            </a:pPr>
            <a:r>
              <a:rPr lang="zh-CN" altLang="en-US" sz="4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华文新魏" panose="02010800040101010101" pitchFamily="2" charset="-122"/>
                <a:ea typeface="华文新魏" panose="02010800040101010101" pitchFamily="2" charset="-122"/>
              </a:rPr>
              <a:t>目录</a:t>
            </a:r>
          </a:p>
        </p:txBody>
      </p:sp>
      <p:sp>
        <p:nvSpPr>
          <p:cNvPr id="18" name="AutoShape 9">
            <a:extLst>
              <a:ext uri="{FF2B5EF4-FFF2-40B4-BE49-F238E27FC236}">
                <a16:creationId xmlns:a16="http://schemas.microsoft.com/office/drawing/2014/main" id="{3038DFD5-8947-4992-856C-6F9D096F3A0A}"/>
              </a:ext>
            </a:extLst>
          </p:cNvPr>
          <p:cNvSpPr>
            <a:spLocks noChangeArrowheads="1"/>
          </p:cNvSpPr>
          <p:nvPr/>
        </p:nvSpPr>
        <p:spPr bwMode="gray">
          <a:xfrm>
            <a:off x="2459493" y="1384077"/>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研究背景与意义</a:t>
            </a:r>
          </a:p>
        </p:txBody>
      </p:sp>
      <p:sp>
        <p:nvSpPr>
          <p:cNvPr id="19" name="椭圆 18">
            <a:extLst>
              <a:ext uri="{FF2B5EF4-FFF2-40B4-BE49-F238E27FC236}">
                <a16:creationId xmlns:a16="http://schemas.microsoft.com/office/drawing/2014/main" id="{B79AD5B5-2D22-42EC-8CA6-56C4FDE202A1}"/>
              </a:ext>
            </a:extLst>
          </p:cNvPr>
          <p:cNvSpPr/>
          <p:nvPr/>
        </p:nvSpPr>
        <p:spPr>
          <a:xfrm>
            <a:off x="1970289" y="1488058"/>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0" name="AutoShape 9">
            <a:extLst>
              <a:ext uri="{FF2B5EF4-FFF2-40B4-BE49-F238E27FC236}">
                <a16:creationId xmlns:a16="http://schemas.microsoft.com/office/drawing/2014/main" id="{9D9D2395-0E67-4DC6-A4FC-2C1D0470FC16}"/>
              </a:ext>
            </a:extLst>
          </p:cNvPr>
          <p:cNvSpPr>
            <a:spLocks noChangeArrowheads="1"/>
          </p:cNvSpPr>
          <p:nvPr/>
        </p:nvSpPr>
        <p:spPr bwMode="gray">
          <a:xfrm>
            <a:off x="2459493" y="2107580"/>
            <a:ext cx="5214280" cy="487362"/>
          </a:xfrm>
          <a:prstGeom prst="roundRect">
            <a:avLst>
              <a:gd name="adj" fmla="val 50000"/>
            </a:avLst>
          </a:prstGeom>
          <a:solidFill>
            <a:schemeClr val="accent4">
              <a:lumMod val="40000"/>
              <a:lumOff val="60000"/>
            </a:schemeClr>
          </a:solid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光子晶体腔体光机械的振荡器理论</a:t>
            </a:r>
          </a:p>
        </p:txBody>
      </p:sp>
      <p:sp>
        <p:nvSpPr>
          <p:cNvPr id="51" name="椭圆 50">
            <a:extLst>
              <a:ext uri="{FF2B5EF4-FFF2-40B4-BE49-F238E27FC236}">
                <a16:creationId xmlns:a16="http://schemas.microsoft.com/office/drawing/2014/main" id="{CE514EAE-72AE-4E0E-9127-DBAA7218E1A2}"/>
              </a:ext>
            </a:extLst>
          </p:cNvPr>
          <p:cNvSpPr/>
          <p:nvPr/>
        </p:nvSpPr>
        <p:spPr>
          <a:xfrm>
            <a:off x="1970289" y="2211561"/>
            <a:ext cx="269875" cy="279400"/>
          </a:xfrm>
          <a:prstGeom prst="ellipse">
            <a:avLst/>
          </a:prstGeom>
          <a:solidFill>
            <a:srgbClr val="F295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3" name="AutoShape 9">
            <a:extLst>
              <a:ext uri="{FF2B5EF4-FFF2-40B4-BE49-F238E27FC236}">
                <a16:creationId xmlns:a16="http://schemas.microsoft.com/office/drawing/2014/main" id="{B854E4DB-E199-4532-816A-D6E12DD2DE54}"/>
              </a:ext>
            </a:extLst>
          </p:cNvPr>
          <p:cNvSpPr>
            <a:spLocks noChangeArrowheads="1"/>
          </p:cNvSpPr>
          <p:nvPr/>
        </p:nvSpPr>
        <p:spPr bwMode="gray">
          <a:xfrm>
            <a:off x="2459493" y="2831083"/>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铌酸锂基光子晶体微腔的仿真设计</a:t>
            </a:r>
          </a:p>
        </p:txBody>
      </p:sp>
      <p:sp>
        <p:nvSpPr>
          <p:cNvPr id="54" name="椭圆 53">
            <a:extLst>
              <a:ext uri="{FF2B5EF4-FFF2-40B4-BE49-F238E27FC236}">
                <a16:creationId xmlns:a16="http://schemas.microsoft.com/office/drawing/2014/main" id="{A21C953F-37D6-412E-9746-025202E8E4B2}"/>
              </a:ext>
            </a:extLst>
          </p:cNvPr>
          <p:cNvSpPr/>
          <p:nvPr/>
        </p:nvSpPr>
        <p:spPr>
          <a:xfrm>
            <a:off x="1970289" y="2935064"/>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nvGrpSpPr>
          <p:cNvPr id="55" name="组合 54">
            <a:extLst>
              <a:ext uri="{FF2B5EF4-FFF2-40B4-BE49-F238E27FC236}">
                <a16:creationId xmlns:a16="http://schemas.microsoft.com/office/drawing/2014/main" id="{E8E8234E-9A96-4BDE-8178-FF3AD878B8F0}"/>
              </a:ext>
            </a:extLst>
          </p:cNvPr>
          <p:cNvGrpSpPr/>
          <p:nvPr/>
        </p:nvGrpSpPr>
        <p:grpSpPr>
          <a:xfrm>
            <a:off x="1970289" y="3554586"/>
            <a:ext cx="5703484" cy="487362"/>
            <a:chOff x="1725687" y="1393262"/>
            <a:chExt cx="5703484" cy="487362"/>
          </a:xfrm>
        </p:grpSpPr>
        <p:sp>
          <p:nvSpPr>
            <p:cNvPr id="56" name="AutoShape 9">
              <a:extLst>
                <a:ext uri="{FF2B5EF4-FFF2-40B4-BE49-F238E27FC236}">
                  <a16:creationId xmlns:a16="http://schemas.microsoft.com/office/drawing/2014/main" id="{88F8A741-450F-451A-9611-70065C8B5DC8}"/>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铌酸锂基光机械振荡器的仿真设计</a:t>
              </a:r>
            </a:p>
          </p:txBody>
        </p:sp>
        <p:sp>
          <p:nvSpPr>
            <p:cNvPr id="57" name="椭圆 56">
              <a:extLst>
                <a:ext uri="{FF2B5EF4-FFF2-40B4-BE49-F238E27FC236}">
                  <a16:creationId xmlns:a16="http://schemas.microsoft.com/office/drawing/2014/main" id="{F78B695B-719D-4C36-83D7-C7EFA7D0EA03}"/>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58" name="组合 57">
            <a:extLst>
              <a:ext uri="{FF2B5EF4-FFF2-40B4-BE49-F238E27FC236}">
                <a16:creationId xmlns:a16="http://schemas.microsoft.com/office/drawing/2014/main" id="{80C3C6FF-2067-449B-91DA-5BF19B9A813D}"/>
              </a:ext>
            </a:extLst>
          </p:cNvPr>
          <p:cNvGrpSpPr/>
          <p:nvPr/>
        </p:nvGrpSpPr>
        <p:grpSpPr>
          <a:xfrm>
            <a:off x="1970289" y="4279478"/>
            <a:ext cx="5703484" cy="487362"/>
            <a:chOff x="1725687" y="1393262"/>
            <a:chExt cx="5703484" cy="487362"/>
          </a:xfrm>
        </p:grpSpPr>
        <p:sp>
          <p:nvSpPr>
            <p:cNvPr id="59" name="AutoShape 9">
              <a:extLst>
                <a:ext uri="{FF2B5EF4-FFF2-40B4-BE49-F238E27FC236}">
                  <a16:creationId xmlns:a16="http://schemas.microsoft.com/office/drawing/2014/main" id="{0B4A19CC-2215-4CFE-AE31-BCB09F9E8E57}"/>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铌酸锂基腔光机械振荡器的制备</a:t>
              </a:r>
            </a:p>
          </p:txBody>
        </p:sp>
        <p:sp>
          <p:nvSpPr>
            <p:cNvPr id="60" name="椭圆 59">
              <a:extLst>
                <a:ext uri="{FF2B5EF4-FFF2-40B4-BE49-F238E27FC236}">
                  <a16:creationId xmlns:a16="http://schemas.microsoft.com/office/drawing/2014/main" id="{ED44C7E2-4E48-4820-A1B1-325F392BEAB8}"/>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61" name="组合 60">
            <a:extLst>
              <a:ext uri="{FF2B5EF4-FFF2-40B4-BE49-F238E27FC236}">
                <a16:creationId xmlns:a16="http://schemas.microsoft.com/office/drawing/2014/main" id="{C23829C9-190F-482C-B634-2EB9ABD664A3}"/>
              </a:ext>
            </a:extLst>
          </p:cNvPr>
          <p:cNvGrpSpPr/>
          <p:nvPr/>
        </p:nvGrpSpPr>
        <p:grpSpPr>
          <a:xfrm>
            <a:off x="1970289" y="5004370"/>
            <a:ext cx="5703484" cy="487362"/>
            <a:chOff x="1725687" y="1393262"/>
            <a:chExt cx="5703484" cy="487362"/>
          </a:xfrm>
        </p:grpSpPr>
        <p:sp>
          <p:nvSpPr>
            <p:cNvPr id="62" name="AutoShape 9">
              <a:extLst>
                <a:ext uri="{FF2B5EF4-FFF2-40B4-BE49-F238E27FC236}">
                  <a16:creationId xmlns:a16="http://schemas.microsoft.com/office/drawing/2014/main" id="{B48C057E-5B4E-4130-B22C-0E930916A5A3}"/>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铌酸锂基腔光机械振荡器的实验测试</a:t>
              </a:r>
            </a:p>
          </p:txBody>
        </p:sp>
        <p:sp>
          <p:nvSpPr>
            <p:cNvPr id="63" name="椭圆 62">
              <a:extLst>
                <a:ext uri="{FF2B5EF4-FFF2-40B4-BE49-F238E27FC236}">
                  <a16:creationId xmlns:a16="http://schemas.microsoft.com/office/drawing/2014/main" id="{0FED0EA9-B666-44E4-ABDF-41DC8A877384}"/>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64" name="组合 63">
            <a:extLst>
              <a:ext uri="{FF2B5EF4-FFF2-40B4-BE49-F238E27FC236}">
                <a16:creationId xmlns:a16="http://schemas.microsoft.com/office/drawing/2014/main" id="{685366C7-9850-40F7-B9D9-71137827DA55}"/>
              </a:ext>
            </a:extLst>
          </p:cNvPr>
          <p:cNvGrpSpPr/>
          <p:nvPr/>
        </p:nvGrpSpPr>
        <p:grpSpPr>
          <a:xfrm>
            <a:off x="1970289" y="5726222"/>
            <a:ext cx="5703484" cy="487362"/>
            <a:chOff x="1725687" y="1393262"/>
            <a:chExt cx="5703484" cy="487362"/>
          </a:xfrm>
        </p:grpSpPr>
        <p:sp>
          <p:nvSpPr>
            <p:cNvPr id="65" name="AutoShape 9">
              <a:extLst>
                <a:ext uri="{FF2B5EF4-FFF2-40B4-BE49-F238E27FC236}">
                  <a16:creationId xmlns:a16="http://schemas.microsoft.com/office/drawing/2014/main" id="{93AF7270-3167-491C-85A4-48F94C577F06}"/>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总结与展望</a:t>
              </a:r>
            </a:p>
          </p:txBody>
        </p:sp>
        <p:sp>
          <p:nvSpPr>
            <p:cNvPr id="66" name="椭圆 65">
              <a:extLst>
                <a:ext uri="{FF2B5EF4-FFF2-40B4-BE49-F238E27FC236}">
                  <a16:creationId xmlns:a16="http://schemas.microsoft.com/office/drawing/2014/main" id="{995E0957-3883-46E0-B676-F74E83749BC7}"/>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spTree>
    <p:extLst>
      <p:ext uri="{BB962C8B-B14F-4D97-AF65-F5344CB8AC3E}">
        <p14:creationId xmlns:p14="http://schemas.microsoft.com/office/powerpoint/2010/main" val="152510906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a:extLst>
              <a:ext uri="{FF2B5EF4-FFF2-40B4-BE49-F238E27FC236}">
                <a16:creationId xmlns:a16="http://schemas.microsoft.com/office/drawing/2014/main" id="{05AD084D-6168-4E48-9266-A9D2DE798ED3}"/>
              </a:ext>
            </a:extLst>
          </p:cNvPr>
          <p:cNvSpPr/>
          <p:nvPr/>
        </p:nvSpPr>
        <p:spPr>
          <a:xfrm>
            <a:off x="821925" y="2047942"/>
            <a:ext cx="5584282" cy="1631216"/>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光子晶体：介电常数周期性分布</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特性：具有光子带隙</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应用：高品质线缺陷波导</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点缺陷微腔</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光子晶体微腔的性能表征：</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光学品质因子</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Q</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、腔体模式体积</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V</a:t>
            </a:r>
          </a:p>
        </p:txBody>
      </p:sp>
      <p:grpSp>
        <p:nvGrpSpPr>
          <p:cNvPr id="9" name="组合 8">
            <a:extLst>
              <a:ext uri="{FF2B5EF4-FFF2-40B4-BE49-F238E27FC236}">
                <a16:creationId xmlns:a16="http://schemas.microsoft.com/office/drawing/2014/main" id="{C384797B-FBD9-40D9-A030-F4C52E8A5608}"/>
              </a:ext>
            </a:extLst>
          </p:cNvPr>
          <p:cNvGrpSpPr/>
          <p:nvPr/>
        </p:nvGrpSpPr>
        <p:grpSpPr>
          <a:xfrm>
            <a:off x="821925" y="1586622"/>
            <a:ext cx="3005951" cy="400110"/>
            <a:chOff x="838668" y="1596628"/>
            <a:chExt cx="3005951" cy="400110"/>
          </a:xfrm>
        </p:grpSpPr>
        <p:sp>
          <p:nvSpPr>
            <p:cNvPr id="15" name="流程图: 可选过程 14">
              <a:extLst>
                <a:ext uri="{FF2B5EF4-FFF2-40B4-BE49-F238E27FC236}">
                  <a16:creationId xmlns:a16="http://schemas.microsoft.com/office/drawing/2014/main" id="{30C2BF96-6157-4DDE-9AB7-1041A129BCF7}"/>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16" name="文本框 15">
              <a:extLst>
                <a:ext uri="{FF2B5EF4-FFF2-40B4-BE49-F238E27FC236}">
                  <a16:creationId xmlns:a16="http://schemas.microsoft.com/office/drawing/2014/main" id="{FB392854-ED1E-41D9-9C8D-A9F2D7F16AEC}"/>
                </a:ext>
              </a:extLst>
            </p:cNvPr>
            <p:cNvSpPr txBox="1"/>
            <p:nvPr/>
          </p:nvSpPr>
          <p:spPr>
            <a:xfrm>
              <a:off x="838668" y="1596628"/>
              <a:ext cx="3005951"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波导调制型光子晶体微腔</a:t>
              </a:r>
            </a:p>
          </p:txBody>
        </p:sp>
      </p:grpSp>
      <p:sp>
        <p:nvSpPr>
          <p:cNvPr id="27" name="矩形 26">
            <a:extLst>
              <a:ext uri="{FF2B5EF4-FFF2-40B4-BE49-F238E27FC236}">
                <a16:creationId xmlns:a16="http://schemas.microsoft.com/office/drawing/2014/main" id="{55C8B163-AE7B-4F1E-8FFD-18DDFF6B53C9}"/>
              </a:ext>
            </a:extLst>
          </p:cNvPr>
          <p:cNvSpPr/>
          <p:nvPr/>
        </p:nvSpPr>
        <p:spPr>
          <a:xfrm>
            <a:off x="6649426" y="2047942"/>
            <a:ext cx="2362810" cy="707886"/>
          </a:xfrm>
          <a:prstGeom prst="rect">
            <a:avLst/>
          </a:prstGeom>
          <a:ln>
            <a:solidFill>
              <a:schemeClr val="accent1">
                <a:lumMod val="75000"/>
              </a:schemeClr>
            </a:solidFill>
          </a:ln>
        </p:spPr>
        <p:txBody>
          <a:bodyPr wrap="square">
            <a:spAutoFit/>
          </a:bodyPr>
          <a:lstStyle/>
          <a:p>
            <a:pPr marL="342900" lvl="0" indent="-342900">
              <a:buFont typeface="Wingdings" panose="05000000000000000000" pitchFamily="2" charset="2"/>
              <a:buChar char="u"/>
              <a:defRPr/>
            </a:pPr>
            <a:r>
              <a:rPr lang="en-US" altLang="zh-CN" sz="2000" kern="10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TE</a:t>
            </a:r>
            <a:r>
              <a:rPr lang="zh-CN" altLang="en-US" sz="2000" kern="10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模法相分量在边界连续</a:t>
            </a:r>
            <a:endParaRPr kumimoji="0" lang="zh-CN" altLang="en-US" sz="2000" b="0" i="0" u="none" strike="noStrike" kern="1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Times New Roman" panose="02020603050405020304" pitchFamily="18" charset="0"/>
            </a:endParaRPr>
          </a:p>
        </p:txBody>
      </p:sp>
      <p:grpSp>
        <p:nvGrpSpPr>
          <p:cNvPr id="6" name="组合 5">
            <a:extLst>
              <a:ext uri="{FF2B5EF4-FFF2-40B4-BE49-F238E27FC236}">
                <a16:creationId xmlns:a16="http://schemas.microsoft.com/office/drawing/2014/main" id="{D970C8B6-0299-483D-86BF-6E015E8F1D18}"/>
              </a:ext>
            </a:extLst>
          </p:cNvPr>
          <p:cNvGrpSpPr/>
          <p:nvPr/>
        </p:nvGrpSpPr>
        <p:grpSpPr>
          <a:xfrm>
            <a:off x="6649426" y="1498631"/>
            <a:ext cx="1543187" cy="469426"/>
            <a:chOff x="7318225" y="4117140"/>
            <a:chExt cx="1543187" cy="469426"/>
          </a:xfrm>
        </p:grpSpPr>
        <p:sp>
          <p:nvSpPr>
            <p:cNvPr id="28" name="流程图: 可选过程 27">
              <a:extLst>
                <a:ext uri="{FF2B5EF4-FFF2-40B4-BE49-F238E27FC236}">
                  <a16:creationId xmlns:a16="http://schemas.microsoft.com/office/drawing/2014/main" id="{067EF36A-D328-40C9-AF52-D138308FA03E}"/>
                </a:ext>
              </a:extLst>
            </p:cNvPr>
            <p:cNvSpPr/>
            <p:nvPr/>
          </p:nvSpPr>
          <p:spPr>
            <a:xfrm>
              <a:off x="7610153" y="4223806"/>
              <a:ext cx="1238396" cy="36276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29" name="星形: 六角 28">
              <a:extLst>
                <a:ext uri="{FF2B5EF4-FFF2-40B4-BE49-F238E27FC236}">
                  <a16:creationId xmlns:a16="http://schemas.microsoft.com/office/drawing/2014/main" id="{579FCF6F-5902-4220-8B2B-C078C23E58CA}"/>
                </a:ext>
              </a:extLst>
            </p:cNvPr>
            <p:cNvSpPr/>
            <p:nvPr/>
          </p:nvSpPr>
          <p:spPr>
            <a:xfrm>
              <a:off x="7318225" y="4117140"/>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30" name="文本框 29">
              <a:extLst>
                <a:ext uri="{FF2B5EF4-FFF2-40B4-BE49-F238E27FC236}">
                  <a16:creationId xmlns:a16="http://schemas.microsoft.com/office/drawing/2014/main" id="{F6D34E8A-7AED-49DC-80AD-17BBE6E5A48E}"/>
                </a:ext>
              </a:extLst>
            </p:cNvPr>
            <p:cNvSpPr txBox="1"/>
            <p:nvPr/>
          </p:nvSpPr>
          <p:spPr>
            <a:xfrm>
              <a:off x="7650824" y="4151798"/>
              <a:ext cx="1210588"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空气狭缝</a:t>
              </a:r>
            </a:p>
          </p:txBody>
        </p:sp>
      </p:grpSp>
      <p:sp>
        <p:nvSpPr>
          <p:cNvPr id="18" name="MH_Number_1">
            <a:extLst>
              <a:ext uri="{FF2B5EF4-FFF2-40B4-BE49-F238E27FC236}">
                <a16:creationId xmlns:a16="http://schemas.microsoft.com/office/drawing/2014/main" id="{8D68FBEF-FB0C-4568-91C3-699B16C8CBE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2</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19" name="矩形 18">
            <a:extLst>
              <a:ext uri="{FF2B5EF4-FFF2-40B4-BE49-F238E27FC236}">
                <a16:creationId xmlns:a16="http://schemas.microsoft.com/office/drawing/2014/main" id="{3348300B-5F64-4706-917C-05BE4F00045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0" name="矩形 19">
            <a:extLst>
              <a:ext uri="{FF2B5EF4-FFF2-40B4-BE49-F238E27FC236}">
                <a16:creationId xmlns:a16="http://schemas.microsoft.com/office/drawing/2014/main" id="{FD160763-5E3D-494D-828A-D00C45EC63CD}"/>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1" name="矩形 20">
            <a:extLst>
              <a:ext uri="{FF2B5EF4-FFF2-40B4-BE49-F238E27FC236}">
                <a16:creationId xmlns:a16="http://schemas.microsoft.com/office/drawing/2014/main" id="{47F23031-4B1B-4B88-A179-EAA7FEB0DB65}"/>
              </a:ext>
            </a:extLst>
          </p:cNvPr>
          <p:cNvSpPr/>
          <p:nvPr/>
        </p:nvSpPr>
        <p:spPr>
          <a:xfrm>
            <a:off x="1538687" y="187891"/>
            <a:ext cx="5594801" cy="523220"/>
          </a:xfrm>
          <a:prstGeom prst="rect">
            <a:avLst/>
          </a:prstGeom>
        </p:spPr>
        <p:txBody>
          <a:bodyPr wrap="none">
            <a:spAutoFit/>
          </a:bodyPr>
          <a:lstStyle/>
          <a:p>
            <a:r>
              <a:rPr lang="zh-CN" altLang="en-US" sz="2800" b="1" dirty="0">
                <a:latin typeface="宋体" panose="02010600030101010101" pitchFamily="2" charset="-122"/>
              </a:rPr>
              <a:t>光子晶体腔体光机械的振荡器理论</a:t>
            </a:r>
            <a:endParaRPr lang="zh-CN" altLang="en-US" sz="2800" dirty="0">
              <a:latin typeface="宋体" panose="02010600030101010101" pitchFamily="2" charset="-122"/>
            </a:endParaRPr>
          </a:p>
        </p:txBody>
      </p:sp>
      <p:sp>
        <p:nvSpPr>
          <p:cNvPr id="26" name="文本框 25">
            <a:extLst>
              <a:ext uri="{FF2B5EF4-FFF2-40B4-BE49-F238E27FC236}">
                <a16:creationId xmlns:a16="http://schemas.microsoft.com/office/drawing/2014/main" id="{110FB9ED-FED9-4791-BC4E-1734A81C01D1}"/>
              </a:ext>
            </a:extLst>
          </p:cNvPr>
          <p:cNvSpPr txBox="1"/>
          <p:nvPr/>
        </p:nvSpPr>
        <p:spPr>
          <a:xfrm>
            <a:off x="821925" y="1160603"/>
            <a:ext cx="3852473"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第一部分：光子晶体的理论基础</a:t>
            </a:r>
          </a:p>
        </p:txBody>
      </p:sp>
      <p:sp>
        <p:nvSpPr>
          <p:cNvPr id="37" name="Rectangle 5">
            <a:extLst>
              <a:ext uri="{FF2B5EF4-FFF2-40B4-BE49-F238E27FC236}">
                <a16:creationId xmlns:a16="http://schemas.microsoft.com/office/drawing/2014/main" id="{0D7FB522-5CB7-495A-984B-4E7A37B9C1EF}"/>
              </a:ext>
            </a:extLst>
          </p:cNvPr>
          <p:cNvSpPr>
            <a:spLocks noChangeArrowheads="1"/>
          </p:cNvSpPr>
          <p:nvPr/>
        </p:nvSpPr>
        <p:spPr bwMode="auto">
          <a:xfrm>
            <a:off x="5921969" y="-401067"/>
            <a:ext cx="96440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6">
            <a:extLst>
              <a:ext uri="{FF2B5EF4-FFF2-40B4-BE49-F238E27FC236}">
                <a16:creationId xmlns:a16="http://schemas.microsoft.com/office/drawing/2014/main" id="{ACCAC892-570D-40A3-BFA9-FF54544B36A9}"/>
              </a:ext>
            </a:extLst>
          </p:cNvPr>
          <p:cNvSpPr>
            <a:spLocks noChangeArrowheads="1"/>
          </p:cNvSpPr>
          <p:nvPr/>
        </p:nvSpPr>
        <p:spPr bwMode="auto">
          <a:xfrm>
            <a:off x="5921969" y="11086083"/>
            <a:ext cx="964406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0" name="图片 39">
            <a:extLst>
              <a:ext uri="{FF2B5EF4-FFF2-40B4-BE49-F238E27FC236}">
                <a16:creationId xmlns:a16="http://schemas.microsoft.com/office/drawing/2014/main" id="{4708E333-4817-4841-AC62-FE6F4EFBDDA0}"/>
              </a:ext>
            </a:extLst>
          </p:cNvPr>
          <p:cNvPicPr>
            <a:picLocks noChangeAspect="1"/>
          </p:cNvPicPr>
          <p:nvPr/>
        </p:nvPicPr>
        <p:blipFill>
          <a:blip r:embed="rId4"/>
          <a:stretch>
            <a:fillRect/>
          </a:stretch>
        </p:blipFill>
        <p:spPr>
          <a:xfrm>
            <a:off x="6866722" y="2960662"/>
            <a:ext cx="1843741" cy="531849"/>
          </a:xfrm>
          <a:prstGeom prst="rect">
            <a:avLst/>
          </a:prstGeom>
        </p:spPr>
      </p:pic>
      <p:pic>
        <p:nvPicPr>
          <p:cNvPr id="48" name="图片 47">
            <a:extLst>
              <a:ext uri="{FF2B5EF4-FFF2-40B4-BE49-F238E27FC236}">
                <a16:creationId xmlns:a16="http://schemas.microsoft.com/office/drawing/2014/main" id="{C5FDF718-1FFD-4304-B3D3-A8E994B58648}"/>
              </a:ext>
            </a:extLst>
          </p:cNvPr>
          <p:cNvPicPr>
            <a:picLocks noChangeAspect="1"/>
          </p:cNvPicPr>
          <p:nvPr/>
        </p:nvPicPr>
        <p:blipFill>
          <a:blip r:embed="rId5"/>
          <a:stretch>
            <a:fillRect/>
          </a:stretch>
        </p:blipFill>
        <p:spPr>
          <a:xfrm>
            <a:off x="1304131" y="3854627"/>
            <a:ext cx="7035800" cy="2889250"/>
          </a:xfrm>
          <a:prstGeom prst="rect">
            <a:avLst/>
          </a:prstGeom>
        </p:spPr>
      </p:pic>
    </p:spTree>
    <p:extLst>
      <p:ext uri="{BB962C8B-B14F-4D97-AF65-F5344CB8AC3E}">
        <p14:creationId xmlns:p14="http://schemas.microsoft.com/office/powerpoint/2010/main" val="3587304941"/>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a:extLst>
              <a:ext uri="{FF2B5EF4-FFF2-40B4-BE49-F238E27FC236}">
                <a16:creationId xmlns:a16="http://schemas.microsoft.com/office/drawing/2014/main" id="{05AD084D-6168-4E48-9266-A9D2DE798ED3}"/>
              </a:ext>
            </a:extLst>
          </p:cNvPr>
          <p:cNvSpPr/>
          <p:nvPr/>
        </p:nvSpPr>
        <p:spPr>
          <a:xfrm>
            <a:off x="821925" y="2047942"/>
            <a:ext cx="5512274" cy="2554545"/>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短期稳定度：相位噪声</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机械</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Q</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值</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长期稳定度：</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Allan</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方差</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buFont typeface="Wingdings" panose="05000000000000000000" pitchFamily="2" charset="2"/>
              <a:buChar char="Ø"/>
              <a:defRPr/>
            </a:pP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9" name="组合 8">
            <a:extLst>
              <a:ext uri="{FF2B5EF4-FFF2-40B4-BE49-F238E27FC236}">
                <a16:creationId xmlns:a16="http://schemas.microsoft.com/office/drawing/2014/main" id="{C384797B-FBD9-40D9-A030-F4C52E8A5608}"/>
              </a:ext>
            </a:extLst>
          </p:cNvPr>
          <p:cNvGrpSpPr/>
          <p:nvPr/>
        </p:nvGrpSpPr>
        <p:grpSpPr>
          <a:xfrm>
            <a:off x="821925" y="1586622"/>
            <a:ext cx="3005951" cy="400110"/>
            <a:chOff x="838668" y="1596628"/>
            <a:chExt cx="3005951" cy="400110"/>
          </a:xfrm>
        </p:grpSpPr>
        <p:sp>
          <p:nvSpPr>
            <p:cNvPr id="15" name="流程图: 可选过程 14">
              <a:extLst>
                <a:ext uri="{FF2B5EF4-FFF2-40B4-BE49-F238E27FC236}">
                  <a16:creationId xmlns:a16="http://schemas.microsoft.com/office/drawing/2014/main" id="{30C2BF96-6157-4DDE-9AB7-1041A129BCF7}"/>
                </a:ext>
              </a:extLst>
            </p:cNvPr>
            <p:cNvSpPr/>
            <p:nvPr/>
          </p:nvSpPr>
          <p:spPr>
            <a:xfrm>
              <a:off x="838668" y="1615303"/>
              <a:ext cx="3005951"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16" name="文本框 15">
              <a:extLst>
                <a:ext uri="{FF2B5EF4-FFF2-40B4-BE49-F238E27FC236}">
                  <a16:creationId xmlns:a16="http://schemas.microsoft.com/office/drawing/2014/main" id="{FB392854-ED1E-41D9-9C8D-A9F2D7F16AEC}"/>
                </a:ext>
              </a:extLst>
            </p:cNvPr>
            <p:cNvSpPr txBox="1"/>
            <p:nvPr/>
          </p:nvSpPr>
          <p:spPr>
            <a:xfrm>
              <a:off x="838668" y="1596628"/>
              <a:ext cx="3005951"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振荡器的频率稳定度表征</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grpSp>
      <p:sp>
        <p:nvSpPr>
          <p:cNvPr id="18" name="MH_Number_1">
            <a:extLst>
              <a:ext uri="{FF2B5EF4-FFF2-40B4-BE49-F238E27FC236}">
                <a16:creationId xmlns:a16="http://schemas.microsoft.com/office/drawing/2014/main" id="{8D68FBEF-FB0C-4568-91C3-699B16C8CBE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2</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19" name="矩形 18">
            <a:extLst>
              <a:ext uri="{FF2B5EF4-FFF2-40B4-BE49-F238E27FC236}">
                <a16:creationId xmlns:a16="http://schemas.microsoft.com/office/drawing/2014/main" id="{3348300B-5F64-4706-917C-05BE4F00045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0" name="矩形 19">
            <a:extLst>
              <a:ext uri="{FF2B5EF4-FFF2-40B4-BE49-F238E27FC236}">
                <a16:creationId xmlns:a16="http://schemas.microsoft.com/office/drawing/2014/main" id="{FD160763-5E3D-494D-828A-D00C45EC63CD}"/>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1" name="矩形 20">
            <a:extLst>
              <a:ext uri="{FF2B5EF4-FFF2-40B4-BE49-F238E27FC236}">
                <a16:creationId xmlns:a16="http://schemas.microsoft.com/office/drawing/2014/main" id="{47F23031-4B1B-4B88-A179-EAA7FEB0DB65}"/>
              </a:ext>
            </a:extLst>
          </p:cNvPr>
          <p:cNvSpPr/>
          <p:nvPr/>
        </p:nvSpPr>
        <p:spPr>
          <a:xfrm>
            <a:off x="1538687" y="187891"/>
            <a:ext cx="5594801" cy="523220"/>
          </a:xfrm>
          <a:prstGeom prst="rect">
            <a:avLst/>
          </a:prstGeom>
        </p:spPr>
        <p:txBody>
          <a:bodyPr wrap="none">
            <a:spAutoFit/>
          </a:bodyPr>
          <a:lstStyle/>
          <a:p>
            <a:r>
              <a:rPr lang="zh-CN" altLang="en-US" sz="2800" b="1" dirty="0">
                <a:latin typeface="宋体" panose="02010600030101010101" pitchFamily="2" charset="-122"/>
              </a:rPr>
              <a:t>光子晶体腔体光机械的振荡器理论</a:t>
            </a:r>
            <a:endParaRPr lang="zh-CN" altLang="en-US" sz="2800" dirty="0">
              <a:latin typeface="宋体" panose="02010600030101010101" pitchFamily="2" charset="-122"/>
            </a:endParaRPr>
          </a:p>
        </p:txBody>
      </p:sp>
      <p:sp>
        <p:nvSpPr>
          <p:cNvPr id="26" name="文本框 25">
            <a:extLst>
              <a:ext uri="{FF2B5EF4-FFF2-40B4-BE49-F238E27FC236}">
                <a16:creationId xmlns:a16="http://schemas.microsoft.com/office/drawing/2014/main" id="{110FB9ED-FED9-4791-BC4E-1734A81C01D1}"/>
              </a:ext>
            </a:extLst>
          </p:cNvPr>
          <p:cNvSpPr txBox="1"/>
          <p:nvPr/>
        </p:nvSpPr>
        <p:spPr>
          <a:xfrm>
            <a:off x="821925" y="1160603"/>
            <a:ext cx="3852473"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第二部分：机械振子的理论基础</a:t>
            </a:r>
          </a:p>
        </p:txBody>
      </p:sp>
      <p:sp>
        <p:nvSpPr>
          <p:cNvPr id="37" name="Rectangle 5">
            <a:extLst>
              <a:ext uri="{FF2B5EF4-FFF2-40B4-BE49-F238E27FC236}">
                <a16:creationId xmlns:a16="http://schemas.microsoft.com/office/drawing/2014/main" id="{0D7FB522-5CB7-495A-984B-4E7A37B9C1EF}"/>
              </a:ext>
            </a:extLst>
          </p:cNvPr>
          <p:cNvSpPr>
            <a:spLocks noChangeArrowheads="1"/>
          </p:cNvSpPr>
          <p:nvPr/>
        </p:nvSpPr>
        <p:spPr bwMode="auto">
          <a:xfrm>
            <a:off x="5921969" y="-401067"/>
            <a:ext cx="96440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6">
            <a:extLst>
              <a:ext uri="{FF2B5EF4-FFF2-40B4-BE49-F238E27FC236}">
                <a16:creationId xmlns:a16="http://schemas.microsoft.com/office/drawing/2014/main" id="{ACCAC892-570D-40A3-BFA9-FF54544B36A9}"/>
              </a:ext>
            </a:extLst>
          </p:cNvPr>
          <p:cNvSpPr>
            <a:spLocks noChangeArrowheads="1"/>
          </p:cNvSpPr>
          <p:nvPr/>
        </p:nvSpPr>
        <p:spPr bwMode="auto">
          <a:xfrm>
            <a:off x="5921969" y="11086083"/>
            <a:ext cx="964406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 name="图片 2">
            <a:extLst>
              <a:ext uri="{FF2B5EF4-FFF2-40B4-BE49-F238E27FC236}">
                <a16:creationId xmlns:a16="http://schemas.microsoft.com/office/drawing/2014/main" id="{384DC900-1AF6-4DC2-9C04-49F55A28D83C}"/>
              </a:ext>
            </a:extLst>
          </p:cNvPr>
          <p:cNvPicPr>
            <a:picLocks noChangeAspect="1"/>
          </p:cNvPicPr>
          <p:nvPr/>
        </p:nvPicPr>
        <p:blipFill>
          <a:blip r:embed="rId4"/>
          <a:stretch>
            <a:fillRect/>
          </a:stretch>
        </p:blipFill>
        <p:spPr>
          <a:xfrm>
            <a:off x="1411370" y="2455286"/>
            <a:ext cx="4784321" cy="707886"/>
          </a:xfrm>
          <a:prstGeom prst="rect">
            <a:avLst/>
          </a:prstGeom>
        </p:spPr>
      </p:pic>
      <p:pic>
        <p:nvPicPr>
          <p:cNvPr id="5" name="图片 4">
            <a:extLst>
              <a:ext uri="{FF2B5EF4-FFF2-40B4-BE49-F238E27FC236}">
                <a16:creationId xmlns:a16="http://schemas.microsoft.com/office/drawing/2014/main" id="{A6F6CDEC-03F0-4FF4-A59B-503AD72C7895}"/>
              </a:ext>
            </a:extLst>
          </p:cNvPr>
          <p:cNvPicPr>
            <a:picLocks noChangeAspect="1"/>
          </p:cNvPicPr>
          <p:nvPr/>
        </p:nvPicPr>
        <p:blipFill>
          <a:blip r:embed="rId5"/>
          <a:stretch>
            <a:fillRect/>
          </a:stretch>
        </p:blipFill>
        <p:spPr>
          <a:xfrm>
            <a:off x="1411370" y="3726493"/>
            <a:ext cx="4502381" cy="819192"/>
          </a:xfrm>
          <a:prstGeom prst="rect">
            <a:avLst/>
          </a:prstGeom>
        </p:spPr>
      </p:pic>
      <p:pic>
        <p:nvPicPr>
          <p:cNvPr id="8" name="图片 7">
            <a:extLst>
              <a:ext uri="{FF2B5EF4-FFF2-40B4-BE49-F238E27FC236}">
                <a16:creationId xmlns:a16="http://schemas.microsoft.com/office/drawing/2014/main" id="{02317AB7-7E37-497D-A333-526D9376CFBA}"/>
              </a:ext>
            </a:extLst>
          </p:cNvPr>
          <p:cNvPicPr>
            <a:picLocks noChangeAspect="1"/>
          </p:cNvPicPr>
          <p:nvPr/>
        </p:nvPicPr>
        <p:blipFill>
          <a:blip r:embed="rId6"/>
          <a:stretch>
            <a:fillRect/>
          </a:stretch>
        </p:blipFill>
        <p:spPr>
          <a:xfrm>
            <a:off x="6697105" y="2356134"/>
            <a:ext cx="2287980" cy="2143316"/>
          </a:xfrm>
          <a:prstGeom prst="rect">
            <a:avLst/>
          </a:prstGeom>
        </p:spPr>
      </p:pic>
      <p:sp>
        <p:nvSpPr>
          <p:cNvPr id="31" name="矩形 30">
            <a:extLst>
              <a:ext uri="{FF2B5EF4-FFF2-40B4-BE49-F238E27FC236}">
                <a16:creationId xmlns:a16="http://schemas.microsoft.com/office/drawing/2014/main" id="{0EF77B0C-72AF-4DB1-9C86-1968D37C2572}"/>
              </a:ext>
            </a:extLst>
          </p:cNvPr>
          <p:cNvSpPr/>
          <p:nvPr/>
        </p:nvSpPr>
        <p:spPr>
          <a:xfrm>
            <a:off x="821925" y="5627353"/>
            <a:ext cx="5512274" cy="707886"/>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dirty="0">
                <a:solidFill>
                  <a:prstClr val="black"/>
                </a:solidFill>
                <a:latin typeface="黑体" panose="02010609060101010101" pitchFamily="49" charset="-122"/>
                <a:ea typeface="黑体" panose="02010609060101010101" pitchFamily="49" charset="-122"/>
              </a:rPr>
              <a:t>光机耦合率：谐振频率对机械变形的敏感性</a:t>
            </a:r>
            <a:endParaRPr lang="en-US" altLang="zh-CN" sz="2000" dirty="0">
              <a:solidFill>
                <a:prstClr val="black"/>
              </a:solidFill>
              <a:latin typeface="黑体" panose="02010609060101010101" pitchFamily="49" charset="-122"/>
              <a:ea typeface="黑体" panose="02010609060101010101" pitchFamily="49" charset="-122"/>
            </a:endParaRPr>
          </a:p>
          <a:p>
            <a:pPr>
              <a:defRPr/>
            </a:pPr>
            <a:r>
              <a:rPr lang="zh-CN" altLang="en-US" sz="2000" dirty="0">
                <a:solidFill>
                  <a:prstClr val="black"/>
                </a:solidFill>
                <a:latin typeface="黑体" panose="02010609060101010101" pitchFamily="49" charset="-122"/>
                <a:ea typeface="黑体" panose="02010609060101010101" pitchFamily="49" charset="-122"/>
              </a:rPr>
              <a:t>光辐射压力</a:t>
            </a:r>
            <a:r>
              <a:rPr lang="en-US" altLang="zh-CN" sz="2000" dirty="0">
                <a:solidFill>
                  <a:prstClr val="black"/>
                </a:solidFill>
                <a:latin typeface="黑体" panose="02010609060101010101" pitchFamily="49" charset="-122"/>
                <a:ea typeface="黑体" panose="02010609060101010101" pitchFamily="49" charset="-122"/>
              </a:rPr>
              <a:t>-&gt;</a:t>
            </a:r>
            <a:r>
              <a:rPr lang="zh-CN" altLang="en-US" sz="2000" dirty="0">
                <a:solidFill>
                  <a:prstClr val="black"/>
                </a:solidFill>
                <a:latin typeface="黑体" panose="02010609060101010101" pitchFamily="49" charset="-122"/>
                <a:ea typeface="黑体" panose="02010609060101010101" pitchFamily="49" charset="-122"/>
              </a:rPr>
              <a:t>机械振子</a:t>
            </a:r>
            <a:r>
              <a:rPr lang="en-US" altLang="zh-CN" sz="2000" dirty="0">
                <a:solidFill>
                  <a:prstClr val="black"/>
                </a:solidFill>
                <a:latin typeface="黑体" panose="02010609060101010101" pitchFamily="49" charset="-122"/>
                <a:ea typeface="黑体" panose="02010609060101010101" pitchFamily="49" charset="-122"/>
              </a:rPr>
              <a:t>-&gt;</a:t>
            </a:r>
            <a:r>
              <a:rPr lang="zh-CN" altLang="en-US" sz="2000" dirty="0">
                <a:solidFill>
                  <a:prstClr val="black"/>
                </a:solidFill>
                <a:latin typeface="黑体" panose="02010609060101010101" pitchFamily="49" charset="-122"/>
                <a:ea typeface="黑体" panose="02010609060101010101" pitchFamily="49" charset="-122"/>
              </a:rPr>
              <a:t>光程</a:t>
            </a:r>
            <a:r>
              <a:rPr lang="en-US" altLang="zh-CN" sz="2000"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循环光功率</a:t>
            </a:r>
            <a:r>
              <a:rPr lang="en-US" altLang="zh-CN" sz="2000" dirty="0">
                <a:solidFill>
                  <a:prstClr val="black"/>
                </a:solidFill>
                <a:latin typeface="黑体" panose="02010609060101010101" pitchFamily="49" charset="-122"/>
                <a:ea typeface="黑体" panose="02010609060101010101" pitchFamily="49" charset="-122"/>
              </a:rPr>
              <a:t>-&gt;</a:t>
            </a:r>
          </a:p>
        </p:txBody>
      </p:sp>
      <p:sp>
        <p:nvSpPr>
          <p:cNvPr id="33" name="流程图: 可选过程 32">
            <a:extLst>
              <a:ext uri="{FF2B5EF4-FFF2-40B4-BE49-F238E27FC236}">
                <a16:creationId xmlns:a16="http://schemas.microsoft.com/office/drawing/2014/main" id="{B871925F-B063-4578-83C7-5912E27703D7}"/>
              </a:ext>
            </a:extLst>
          </p:cNvPr>
          <p:cNvSpPr/>
          <p:nvPr/>
        </p:nvSpPr>
        <p:spPr>
          <a:xfrm>
            <a:off x="821925" y="5184708"/>
            <a:ext cx="3775393" cy="362760"/>
          </a:xfrm>
          <a:prstGeom prst="flowChartAlternateProcess">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
        <p:nvSpPr>
          <p:cNvPr id="34" name="文本框 33">
            <a:extLst>
              <a:ext uri="{FF2B5EF4-FFF2-40B4-BE49-F238E27FC236}">
                <a16:creationId xmlns:a16="http://schemas.microsoft.com/office/drawing/2014/main" id="{DD59F4A4-9427-4364-A91B-868C6B2ABF3E}"/>
              </a:ext>
            </a:extLst>
          </p:cNvPr>
          <p:cNvSpPr txBox="1"/>
          <p:nvPr/>
        </p:nvSpPr>
        <p:spPr>
          <a:xfrm>
            <a:off x="821925" y="5166033"/>
            <a:ext cx="3775393"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腔光机械系统的光机耦合率表征</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sp>
        <p:nvSpPr>
          <p:cNvPr id="35" name="文本框 34">
            <a:extLst>
              <a:ext uri="{FF2B5EF4-FFF2-40B4-BE49-F238E27FC236}">
                <a16:creationId xmlns:a16="http://schemas.microsoft.com/office/drawing/2014/main" id="{C75A09FD-6AF0-41FE-A177-C1CE7698093F}"/>
              </a:ext>
            </a:extLst>
          </p:cNvPr>
          <p:cNvSpPr txBox="1"/>
          <p:nvPr/>
        </p:nvSpPr>
        <p:spPr>
          <a:xfrm>
            <a:off x="821925" y="4740014"/>
            <a:ext cx="3852473"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第三部分：光机耦合的理论基础</a:t>
            </a:r>
          </a:p>
        </p:txBody>
      </p:sp>
      <p:pic>
        <p:nvPicPr>
          <p:cNvPr id="11" name="图片 10">
            <a:extLst>
              <a:ext uri="{FF2B5EF4-FFF2-40B4-BE49-F238E27FC236}">
                <a16:creationId xmlns:a16="http://schemas.microsoft.com/office/drawing/2014/main" id="{8D01EEA7-7982-4341-A7B5-5419C2877C94}"/>
              </a:ext>
            </a:extLst>
          </p:cNvPr>
          <p:cNvPicPr>
            <a:picLocks noChangeAspect="1"/>
          </p:cNvPicPr>
          <p:nvPr/>
        </p:nvPicPr>
        <p:blipFill>
          <a:blip r:embed="rId7"/>
          <a:stretch>
            <a:fillRect/>
          </a:stretch>
        </p:blipFill>
        <p:spPr>
          <a:xfrm>
            <a:off x="6697105" y="5301314"/>
            <a:ext cx="2448272" cy="1359963"/>
          </a:xfrm>
          <a:prstGeom prst="rect">
            <a:avLst/>
          </a:prstGeom>
        </p:spPr>
      </p:pic>
    </p:spTree>
    <p:extLst>
      <p:ext uri="{BB962C8B-B14F-4D97-AF65-F5344CB8AC3E}">
        <p14:creationId xmlns:p14="http://schemas.microsoft.com/office/powerpoint/2010/main" val="310709249"/>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
          <p:cNvSpPr txBox="1">
            <a:spLocks noChangeArrowheads="1"/>
          </p:cNvSpPr>
          <p:nvPr/>
        </p:nvSpPr>
        <p:spPr>
          <a:xfrm>
            <a:off x="1581075" y="87934"/>
            <a:ext cx="6481911" cy="720006"/>
          </a:xfrm>
          <a:prstGeom prst="rect">
            <a:avLst/>
          </a:prstGeom>
        </p:spPr>
        <p:txBody>
          <a:bodyPr/>
          <a:lstStyle>
            <a:lvl1pPr algn="l" defTabSz="913313"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defRPr/>
            </a:pPr>
            <a:r>
              <a:rPr lang="zh-CN" altLang="en-US" sz="4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华文新魏" panose="02010800040101010101" pitchFamily="2" charset="-122"/>
                <a:ea typeface="华文新魏" panose="02010800040101010101" pitchFamily="2" charset="-122"/>
              </a:rPr>
              <a:t>目录</a:t>
            </a:r>
          </a:p>
        </p:txBody>
      </p:sp>
      <p:sp>
        <p:nvSpPr>
          <p:cNvPr id="18" name="AutoShape 9">
            <a:extLst>
              <a:ext uri="{FF2B5EF4-FFF2-40B4-BE49-F238E27FC236}">
                <a16:creationId xmlns:a16="http://schemas.microsoft.com/office/drawing/2014/main" id="{3038DFD5-8947-4992-856C-6F9D096F3A0A}"/>
              </a:ext>
            </a:extLst>
          </p:cNvPr>
          <p:cNvSpPr>
            <a:spLocks noChangeArrowheads="1"/>
          </p:cNvSpPr>
          <p:nvPr/>
        </p:nvSpPr>
        <p:spPr bwMode="gray">
          <a:xfrm>
            <a:off x="2459493" y="1384077"/>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研究背景与意义</a:t>
            </a:r>
          </a:p>
        </p:txBody>
      </p:sp>
      <p:sp>
        <p:nvSpPr>
          <p:cNvPr id="19" name="椭圆 18">
            <a:extLst>
              <a:ext uri="{FF2B5EF4-FFF2-40B4-BE49-F238E27FC236}">
                <a16:creationId xmlns:a16="http://schemas.microsoft.com/office/drawing/2014/main" id="{B79AD5B5-2D22-42EC-8CA6-56C4FDE202A1}"/>
              </a:ext>
            </a:extLst>
          </p:cNvPr>
          <p:cNvSpPr/>
          <p:nvPr/>
        </p:nvSpPr>
        <p:spPr>
          <a:xfrm>
            <a:off x="1970289" y="1488058"/>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0" name="AutoShape 9">
            <a:extLst>
              <a:ext uri="{FF2B5EF4-FFF2-40B4-BE49-F238E27FC236}">
                <a16:creationId xmlns:a16="http://schemas.microsoft.com/office/drawing/2014/main" id="{9D9D2395-0E67-4DC6-A4FC-2C1D0470FC16}"/>
              </a:ext>
            </a:extLst>
          </p:cNvPr>
          <p:cNvSpPr>
            <a:spLocks noChangeArrowheads="1"/>
          </p:cNvSpPr>
          <p:nvPr/>
        </p:nvSpPr>
        <p:spPr bwMode="gray">
          <a:xfrm>
            <a:off x="2459493" y="2107580"/>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光子晶体腔体光机械的振荡器理论</a:t>
            </a:r>
          </a:p>
        </p:txBody>
      </p:sp>
      <p:sp>
        <p:nvSpPr>
          <p:cNvPr id="51" name="椭圆 50">
            <a:extLst>
              <a:ext uri="{FF2B5EF4-FFF2-40B4-BE49-F238E27FC236}">
                <a16:creationId xmlns:a16="http://schemas.microsoft.com/office/drawing/2014/main" id="{CE514EAE-72AE-4E0E-9127-DBAA7218E1A2}"/>
              </a:ext>
            </a:extLst>
          </p:cNvPr>
          <p:cNvSpPr/>
          <p:nvPr/>
        </p:nvSpPr>
        <p:spPr>
          <a:xfrm>
            <a:off x="1970289" y="2211561"/>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sp>
        <p:nvSpPr>
          <p:cNvPr id="53" name="AutoShape 9">
            <a:extLst>
              <a:ext uri="{FF2B5EF4-FFF2-40B4-BE49-F238E27FC236}">
                <a16:creationId xmlns:a16="http://schemas.microsoft.com/office/drawing/2014/main" id="{B854E4DB-E199-4532-816A-D6E12DD2DE54}"/>
              </a:ext>
            </a:extLst>
          </p:cNvPr>
          <p:cNvSpPr>
            <a:spLocks noChangeArrowheads="1"/>
          </p:cNvSpPr>
          <p:nvPr/>
        </p:nvSpPr>
        <p:spPr bwMode="gray">
          <a:xfrm>
            <a:off x="2459493" y="2831083"/>
            <a:ext cx="5214280" cy="487362"/>
          </a:xfrm>
          <a:prstGeom prst="roundRect">
            <a:avLst>
              <a:gd name="adj" fmla="val 50000"/>
            </a:avLst>
          </a:prstGeom>
          <a:solidFill>
            <a:schemeClr val="accent4">
              <a:lumMod val="40000"/>
              <a:lumOff val="60000"/>
            </a:schemeClr>
          </a:solidFill>
          <a:ln w="28575" algn="ctr">
            <a:solidFill>
              <a:schemeClr val="bg2">
                <a:lumMod val="50000"/>
              </a:schemeClr>
            </a:solidFill>
            <a:round/>
          </a:ln>
          <a:effectLst/>
        </p:spPr>
        <p:txBody>
          <a:bodyPr wrap="none" anchor="ctr"/>
          <a:lstStyle/>
          <a:p>
            <a:pPr algn="ctr" fontAlgn="auto">
              <a:spcBef>
                <a:spcPts val="0"/>
              </a:spcBef>
              <a:spcAft>
                <a:spcPts val="0"/>
              </a:spcAft>
            </a:pPr>
            <a:r>
              <a:rPr lang="zh-CN" altLang="en-US" sz="2000" b="1" dirty="0">
                <a:latin typeface="仿宋" panose="02010609060101010101" pitchFamily="49" charset="-122"/>
                <a:ea typeface="仿宋" panose="02010609060101010101" pitchFamily="49" charset="-122"/>
              </a:rPr>
              <a:t>铌酸锂基光子晶体微腔的仿真设计</a:t>
            </a:r>
          </a:p>
        </p:txBody>
      </p:sp>
      <p:sp>
        <p:nvSpPr>
          <p:cNvPr id="54" name="椭圆 53">
            <a:extLst>
              <a:ext uri="{FF2B5EF4-FFF2-40B4-BE49-F238E27FC236}">
                <a16:creationId xmlns:a16="http://schemas.microsoft.com/office/drawing/2014/main" id="{A21C953F-37D6-412E-9746-025202E8E4B2}"/>
              </a:ext>
            </a:extLst>
          </p:cNvPr>
          <p:cNvSpPr/>
          <p:nvPr/>
        </p:nvSpPr>
        <p:spPr>
          <a:xfrm>
            <a:off x="1970289" y="2935064"/>
            <a:ext cx="269875" cy="279400"/>
          </a:xfrm>
          <a:prstGeom prst="ellipse">
            <a:avLst/>
          </a:prstGeom>
          <a:solidFill>
            <a:srgbClr val="F295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600">
              <a:latin typeface="+mj-ea"/>
              <a:ea typeface="+mj-ea"/>
            </a:endParaRPr>
          </a:p>
        </p:txBody>
      </p:sp>
      <p:grpSp>
        <p:nvGrpSpPr>
          <p:cNvPr id="55" name="组合 54">
            <a:extLst>
              <a:ext uri="{FF2B5EF4-FFF2-40B4-BE49-F238E27FC236}">
                <a16:creationId xmlns:a16="http://schemas.microsoft.com/office/drawing/2014/main" id="{E8E8234E-9A96-4BDE-8178-FF3AD878B8F0}"/>
              </a:ext>
            </a:extLst>
          </p:cNvPr>
          <p:cNvGrpSpPr/>
          <p:nvPr/>
        </p:nvGrpSpPr>
        <p:grpSpPr>
          <a:xfrm>
            <a:off x="1970289" y="3554586"/>
            <a:ext cx="5703484" cy="487362"/>
            <a:chOff x="1725687" y="1393262"/>
            <a:chExt cx="5703484" cy="487362"/>
          </a:xfrm>
        </p:grpSpPr>
        <p:sp>
          <p:nvSpPr>
            <p:cNvPr id="56" name="AutoShape 9">
              <a:extLst>
                <a:ext uri="{FF2B5EF4-FFF2-40B4-BE49-F238E27FC236}">
                  <a16:creationId xmlns:a16="http://schemas.microsoft.com/office/drawing/2014/main" id="{88F8A741-450F-451A-9611-70065C8B5DC8}"/>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铌酸锂基光机械振荡器的仿真设计</a:t>
              </a:r>
            </a:p>
          </p:txBody>
        </p:sp>
        <p:sp>
          <p:nvSpPr>
            <p:cNvPr id="57" name="椭圆 56">
              <a:extLst>
                <a:ext uri="{FF2B5EF4-FFF2-40B4-BE49-F238E27FC236}">
                  <a16:creationId xmlns:a16="http://schemas.microsoft.com/office/drawing/2014/main" id="{F78B695B-719D-4C36-83D7-C7EFA7D0EA03}"/>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58" name="组合 57">
            <a:extLst>
              <a:ext uri="{FF2B5EF4-FFF2-40B4-BE49-F238E27FC236}">
                <a16:creationId xmlns:a16="http://schemas.microsoft.com/office/drawing/2014/main" id="{80C3C6FF-2067-449B-91DA-5BF19B9A813D}"/>
              </a:ext>
            </a:extLst>
          </p:cNvPr>
          <p:cNvGrpSpPr/>
          <p:nvPr/>
        </p:nvGrpSpPr>
        <p:grpSpPr>
          <a:xfrm>
            <a:off x="1970289" y="4279478"/>
            <a:ext cx="5703484" cy="487362"/>
            <a:chOff x="1725687" y="1393262"/>
            <a:chExt cx="5703484" cy="487362"/>
          </a:xfrm>
        </p:grpSpPr>
        <p:sp>
          <p:nvSpPr>
            <p:cNvPr id="59" name="AutoShape 9">
              <a:extLst>
                <a:ext uri="{FF2B5EF4-FFF2-40B4-BE49-F238E27FC236}">
                  <a16:creationId xmlns:a16="http://schemas.microsoft.com/office/drawing/2014/main" id="{0B4A19CC-2215-4CFE-AE31-BCB09F9E8E57}"/>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铌酸锂基腔光机械振荡器的制备</a:t>
              </a:r>
            </a:p>
          </p:txBody>
        </p:sp>
        <p:sp>
          <p:nvSpPr>
            <p:cNvPr id="60" name="椭圆 59">
              <a:extLst>
                <a:ext uri="{FF2B5EF4-FFF2-40B4-BE49-F238E27FC236}">
                  <a16:creationId xmlns:a16="http://schemas.microsoft.com/office/drawing/2014/main" id="{ED44C7E2-4E48-4820-A1B1-325F392BEAB8}"/>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61" name="组合 60">
            <a:extLst>
              <a:ext uri="{FF2B5EF4-FFF2-40B4-BE49-F238E27FC236}">
                <a16:creationId xmlns:a16="http://schemas.microsoft.com/office/drawing/2014/main" id="{C23829C9-190F-482C-B634-2EB9ABD664A3}"/>
              </a:ext>
            </a:extLst>
          </p:cNvPr>
          <p:cNvGrpSpPr/>
          <p:nvPr/>
        </p:nvGrpSpPr>
        <p:grpSpPr>
          <a:xfrm>
            <a:off x="1970289" y="5004370"/>
            <a:ext cx="5703484" cy="487362"/>
            <a:chOff x="1725687" y="1393262"/>
            <a:chExt cx="5703484" cy="487362"/>
          </a:xfrm>
        </p:grpSpPr>
        <p:sp>
          <p:nvSpPr>
            <p:cNvPr id="62" name="AutoShape 9">
              <a:extLst>
                <a:ext uri="{FF2B5EF4-FFF2-40B4-BE49-F238E27FC236}">
                  <a16:creationId xmlns:a16="http://schemas.microsoft.com/office/drawing/2014/main" id="{B48C057E-5B4E-4130-B22C-0E930916A5A3}"/>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铌酸锂基腔光机械振荡器的实验测试</a:t>
              </a:r>
            </a:p>
          </p:txBody>
        </p:sp>
        <p:sp>
          <p:nvSpPr>
            <p:cNvPr id="63" name="椭圆 62">
              <a:extLst>
                <a:ext uri="{FF2B5EF4-FFF2-40B4-BE49-F238E27FC236}">
                  <a16:creationId xmlns:a16="http://schemas.microsoft.com/office/drawing/2014/main" id="{0FED0EA9-B666-44E4-ABDF-41DC8A877384}"/>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grpSp>
        <p:nvGrpSpPr>
          <p:cNvPr id="64" name="组合 63">
            <a:extLst>
              <a:ext uri="{FF2B5EF4-FFF2-40B4-BE49-F238E27FC236}">
                <a16:creationId xmlns:a16="http://schemas.microsoft.com/office/drawing/2014/main" id="{685366C7-9850-40F7-B9D9-71137827DA55}"/>
              </a:ext>
            </a:extLst>
          </p:cNvPr>
          <p:cNvGrpSpPr/>
          <p:nvPr/>
        </p:nvGrpSpPr>
        <p:grpSpPr>
          <a:xfrm>
            <a:off x="1970289" y="5726222"/>
            <a:ext cx="5703484" cy="487362"/>
            <a:chOff x="1725687" y="1393262"/>
            <a:chExt cx="5703484" cy="487362"/>
          </a:xfrm>
        </p:grpSpPr>
        <p:sp>
          <p:nvSpPr>
            <p:cNvPr id="65" name="AutoShape 9">
              <a:extLst>
                <a:ext uri="{FF2B5EF4-FFF2-40B4-BE49-F238E27FC236}">
                  <a16:creationId xmlns:a16="http://schemas.microsoft.com/office/drawing/2014/main" id="{93AF7270-3167-491C-85A4-48F94C577F06}"/>
                </a:ext>
              </a:extLst>
            </p:cNvPr>
            <p:cNvSpPr>
              <a:spLocks noChangeArrowheads="1"/>
            </p:cNvSpPr>
            <p:nvPr/>
          </p:nvSpPr>
          <p:spPr bwMode="gray">
            <a:xfrm>
              <a:off x="2214891" y="1393262"/>
              <a:ext cx="5214280" cy="487362"/>
            </a:xfrm>
            <a:prstGeom prst="roundRect">
              <a:avLst>
                <a:gd name="adj" fmla="val 50000"/>
              </a:avLst>
            </a:prstGeom>
            <a:noFill/>
            <a:ln w="28575" algn="ctr">
              <a:solidFill>
                <a:schemeClr val="bg2">
                  <a:lumMod val="50000"/>
                </a:schemeClr>
              </a:solidFill>
              <a:round/>
            </a:ln>
            <a:effectLst/>
          </p:spPr>
          <p:txBody>
            <a:bodyPr wrap="none" anchor="ctr"/>
            <a:lstStyle/>
            <a:p>
              <a:pPr algn="ctr" fontAlgn="auto">
                <a:spcBef>
                  <a:spcPts val="0"/>
                </a:spcBef>
                <a:spcAft>
                  <a:spcPts val="0"/>
                </a:spcAft>
                <a:defRPr/>
              </a:pPr>
              <a:r>
                <a:rPr lang="zh-CN" altLang="en-US" sz="2000" b="1" dirty="0">
                  <a:latin typeface="仿宋" panose="02010609060101010101" pitchFamily="49" charset="-122"/>
                  <a:ea typeface="仿宋" panose="02010609060101010101" pitchFamily="49" charset="-122"/>
                </a:rPr>
                <a:t>总结与展望</a:t>
              </a:r>
            </a:p>
          </p:txBody>
        </p:sp>
        <p:sp>
          <p:nvSpPr>
            <p:cNvPr id="66" name="椭圆 65">
              <a:extLst>
                <a:ext uri="{FF2B5EF4-FFF2-40B4-BE49-F238E27FC236}">
                  <a16:creationId xmlns:a16="http://schemas.microsoft.com/office/drawing/2014/main" id="{995E0957-3883-46E0-B676-F74E83749BC7}"/>
                </a:ext>
              </a:extLst>
            </p:cNvPr>
            <p:cNvSpPr/>
            <p:nvPr/>
          </p:nvSpPr>
          <p:spPr>
            <a:xfrm>
              <a:off x="1725687" y="1497243"/>
              <a:ext cx="269875" cy="279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a:latin typeface="+mj-ea"/>
                <a:ea typeface="+mj-ea"/>
              </a:endParaRPr>
            </a:p>
          </p:txBody>
        </p:sp>
      </p:grpSp>
    </p:spTree>
    <p:extLst>
      <p:ext uri="{BB962C8B-B14F-4D97-AF65-F5344CB8AC3E}">
        <p14:creationId xmlns:p14="http://schemas.microsoft.com/office/powerpoint/2010/main" val="1601063001"/>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Number_1">
            <a:extLst>
              <a:ext uri="{FF2B5EF4-FFF2-40B4-BE49-F238E27FC236}">
                <a16:creationId xmlns:a16="http://schemas.microsoft.com/office/drawing/2014/main" id="{E3799E35-5EC1-44AA-B347-10CFF19F8859}"/>
              </a:ext>
            </a:extLst>
          </p:cNvPr>
          <p:cNvSpPr/>
          <p:nvPr>
            <p:custDataLst>
              <p:tags r:id="rId1"/>
            </p:custDataLst>
          </p:nvPr>
        </p:nvSpPr>
        <p:spPr>
          <a:xfrm>
            <a:off x="70844" y="159941"/>
            <a:ext cx="649451" cy="579121"/>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defRPr/>
            </a:pPr>
            <a:r>
              <a:rPr lang="en-US" altLang="zh-CN" sz="3200" b="1" dirty="0">
                <a:solidFill>
                  <a:srgbClr val="FFFFFF"/>
                </a:solidFill>
                <a:cs typeface="Times New Roman" panose="02020603050405020304" pitchFamily="18" charset="0"/>
                <a:sym typeface="Arial" panose="020B0604020202020204" pitchFamily="34" charset="0"/>
              </a:rPr>
              <a:t>3</a:t>
            </a:r>
            <a:endParaRPr lang="zh-CN" altLang="en-US" sz="3200" b="1" dirty="0">
              <a:solidFill>
                <a:srgbClr val="FFFFFF"/>
              </a:solidFill>
              <a:cs typeface="Times New Roman" panose="02020603050405020304" pitchFamily="18" charset="0"/>
              <a:sym typeface="Arial" panose="020B0604020202020204" pitchFamily="34" charset="0"/>
            </a:endParaRPr>
          </a:p>
        </p:txBody>
      </p:sp>
      <p:sp>
        <p:nvSpPr>
          <p:cNvPr id="3" name="矩形 2">
            <a:extLst>
              <a:ext uri="{FF2B5EF4-FFF2-40B4-BE49-F238E27FC236}">
                <a16:creationId xmlns:a16="http://schemas.microsoft.com/office/drawing/2014/main" id="{7E832FC6-D8C5-4EF6-B30D-0F8A75861689}"/>
              </a:ext>
            </a:extLst>
          </p:cNvPr>
          <p:cNvSpPr/>
          <p:nvPr/>
        </p:nvSpPr>
        <p:spPr>
          <a:xfrm rot="13500000">
            <a:off x="885578" y="299114"/>
            <a:ext cx="307343" cy="30734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1625D20A-8A62-4B8F-B72B-3B61951DDBF0}"/>
              </a:ext>
            </a:extLst>
          </p:cNvPr>
          <p:cNvSpPr/>
          <p:nvPr/>
        </p:nvSpPr>
        <p:spPr>
          <a:xfrm rot="13500000">
            <a:off x="1152896" y="334833"/>
            <a:ext cx="235901" cy="235903"/>
          </a:xfrm>
          <a:prstGeom prst="rect">
            <a:avLst/>
          </a:prstGeom>
          <a:solidFill>
            <a:srgbClr val="18478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23" tIns="45663" rIns="91323" bIns="45663" rtlCol="0" anchor="ctr"/>
          <a:lstStyle/>
          <a:p>
            <a:pPr algn="ctr"/>
            <a:endParaRPr lang="zh-CN" altLang="en-US"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24031D33-E69F-4D26-A6DF-075625C3E462}"/>
              </a:ext>
            </a:extLst>
          </p:cNvPr>
          <p:cNvSpPr/>
          <p:nvPr/>
        </p:nvSpPr>
        <p:spPr>
          <a:xfrm>
            <a:off x="1538687" y="187891"/>
            <a:ext cx="5234125" cy="523220"/>
          </a:xfrm>
          <a:prstGeom prst="rect">
            <a:avLst/>
          </a:prstGeom>
        </p:spPr>
        <p:txBody>
          <a:bodyPr wrap="none">
            <a:spAutoFit/>
          </a:bodyPr>
          <a:lstStyle/>
          <a:p>
            <a:r>
              <a:rPr lang="zh-CN" altLang="en-US" sz="2800" b="1" dirty="0">
                <a:latin typeface="宋体" panose="02010600030101010101" pitchFamily="2" charset="-122"/>
              </a:rPr>
              <a:t>铌酸锂光子晶体微腔的仿真设计</a:t>
            </a:r>
            <a:endParaRPr lang="zh-CN" altLang="en-US" sz="2800" dirty="0">
              <a:latin typeface="宋体" panose="02010600030101010101" pitchFamily="2" charset="-122"/>
            </a:endParaRPr>
          </a:p>
        </p:txBody>
      </p:sp>
      <p:sp>
        <p:nvSpPr>
          <p:cNvPr id="52" name="矩形 51">
            <a:extLst>
              <a:ext uri="{FF2B5EF4-FFF2-40B4-BE49-F238E27FC236}">
                <a16:creationId xmlns:a16="http://schemas.microsoft.com/office/drawing/2014/main" id="{231EDE12-4A36-4ED8-BE91-40692A42E75E}"/>
              </a:ext>
            </a:extLst>
          </p:cNvPr>
          <p:cNvSpPr/>
          <p:nvPr/>
        </p:nvSpPr>
        <p:spPr>
          <a:xfrm>
            <a:off x="821925" y="1603143"/>
            <a:ext cx="8032554" cy="1015663"/>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新型</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CASC</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：高短期稳定度腔光机械系统</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高长期稳定度铷原子钟</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锁频：铷原子</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D1</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超精细分裂能级跃迁所需激光波长</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~795nm</a:t>
            </a:r>
          </a:p>
          <a:p>
            <a:pPr marL="1096146" lvl="1"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透光谱：</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Si</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1.1~5.5μm</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LN</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0.4~5μm</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56" name="文本框 55">
            <a:extLst>
              <a:ext uri="{FF2B5EF4-FFF2-40B4-BE49-F238E27FC236}">
                <a16:creationId xmlns:a16="http://schemas.microsoft.com/office/drawing/2014/main" id="{22115BCB-65A5-4520-828F-C5CD58D6ED79}"/>
              </a:ext>
            </a:extLst>
          </p:cNvPr>
          <p:cNvSpPr txBox="1"/>
          <p:nvPr/>
        </p:nvSpPr>
        <p:spPr>
          <a:xfrm>
            <a:off x="821925" y="1097896"/>
            <a:ext cx="3568059"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第一部分：为什么使用铌酸锂</a:t>
            </a:r>
          </a:p>
        </p:txBody>
      </p:sp>
      <p:sp>
        <p:nvSpPr>
          <p:cNvPr id="63" name="文本框 62">
            <a:extLst>
              <a:ext uri="{FF2B5EF4-FFF2-40B4-BE49-F238E27FC236}">
                <a16:creationId xmlns:a16="http://schemas.microsoft.com/office/drawing/2014/main" id="{19FF1D7D-D798-4FBB-A8E1-D50DB381A986}"/>
              </a:ext>
            </a:extLst>
          </p:cNvPr>
          <p:cNvSpPr txBox="1"/>
          <p:nvPr/>
        </p:nvSpPr>
        <p:spPr>
          <a:xfrm>
            <a:off x="821925" y="3260038"/>
            <a:ext cx="3568059" cy="400110"/>
          </a:xfrm>
          <a:prstGeom prst="rect">
            <a:avLst/>
          </a:prstGeom>
          <a:solidFill>
            <a:schemeClr val="accent1">
              <a:lumMod val="75000"/>
            </a:schemeClr>
          </a:solidFill>
        </p:spPr>
        <p:txBody>
          <a:bodyPr wrap="square" rtlCol="0">
            <a:spAutoFit/>
          </a:bodyPr>
          <a:lstStyle>
            <a:defPPr>
              <a:defRPr lang="zh-CN"/>
            </a:defPPr>
            <a:lvl1pPr algn="ctr">
              <a:defRPr sz="2000" b="1">
                <a:solidFill>
                  <a:schemeClr val="bg1"/>
                </a:solidFill>
                <a:latin typeface="+mn-ea"/>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a:defRPr>
                <a:solidFill>
                  <a:schemeClr val="tx1"/>
                </a:solidFill>
                <a:latin typeface="Calibri" panose="020F0502020204030204" pitchFamily="34" charset="0"/>
                <a:ea typeface="宋体" panose="02010600030101010101" pitchFamily="2" charset="-122"/>
              </a:defRPr>
            </a:lvl6pPr>
            <a:lvl7pPr>
              <a:defRPr>
                <a:solidFill>
                  <a:schemeClr val="tx1"/>
                </a:solidFill>
                <a:latin typeface="Calibri" panose="020F0502020204030204" pitchFamily="34" charset="0"/>
                <a:ea typeface="宋体" panose="02010600030101010101" pitchFamily="2" charset="-122"/>
              </a:defRPr>
            </a:lvl7pPr>
            <a:lvl8pPr>
              <a:defRPr>
                <a:solidFill>
                  <a:schemeClr val="tx1"/>
                </a:solidFill>
                <a:latin typeface="Calibri" panose="020F0502020204030204" pitchFamily="34" charset="0"/>
                <a:ea typeface="宋体" panose="02010600030101010101" pitchFamily="2" charset="-122"/>
              </a:defRPr>
            </a:lvl8pPr>
            <a:lvl9pPr>
              <a:defRPr>
                <a:solidFill>
                  <a:schemeClr val="tx1"/>
                </a:solidFill>
                <a:latin typeface="Calibri" panose="020F0502020204030204" pitchFamily="34" charset="0"/>
                <a:ea typeface="宋体" panose="02010600030101010101" pitchFamily="2" charset="-122"/>
              </a:defRPr>
            </a:lvl9pPr>
          </a:lstStyle>
          <a:p>
            <a:r>
              <a:rPr lang="zh-CN" altLang="en-US" dirty="0"/>
              <a:t>第二部分：光子晶体阵列仿真</a:t>
            </a:r>
          </a:p>
        </p:txBody>
      </p:sp>
      <p:sp>
        <p:nvSpPr>
          <p:cNvPr id="70" name="流程图: 可选过程 69">
            <a:extLst>
              <a:ext uri="{FF2B5EF4-FFF2-40B4-BE49-F238E27FC236}">
                <a16:creationId xmlns:a16="http://schemas.microsoft.com/office/drawing/2014/main" id="{C453F3DD-9571-4662-B361-9E39260FF8A6}"/>
              </a:ext>
            </a:extLst>
          </p:cNvPr>
          <p:cNvSpPr/>
          <p:nvPr/>
        </p:nvSpPr>
        <p:spPr>
          <a:xfrm>
            <a:off x="1113853" y="2742443"/>
            <a:ext cx="738298" cy="400110"/>
          </a:xfrm>
          <a:prstGeom prst="flowChartAlternateProcess">
            <a:avLst/>
          </a:prstGeom>
        </p:spPr>
        <p:style>
          <a:lnRef idx="1">
            <a:schemeClr val="accent4"/>
          </a:lnRef>
          <a:fillRef idx="3">
            <a:schemeClr val="accent4"/>
          </a:fillRef>
          <a:effectRef idx="2">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1" name="星形: 六角 70">
            <a:extLst>
              <a:ext uri="{FF2B5EF4-FFF2-40B4-BE49-F238E27FC236}">
                <a16:creationId xmlns:a16="http://schemas.microsoft.com/office/drawing/2014/main" id="{ADA608AD-FB0C-42AC-B028-418F96F74ECA}"/>
              </a:ext>
            </a:extLst>
          </p:cNvPr>
          <p:cNvSpPr/>
          <p:nvPr/>
        </p:nvSpPr>
        <p:spPr>
          <a:xfrm>
            <a:off x="821925" y="2673127"/>
            <a:ext cx="431560" cy="434768"/>
          </a:xfrm>
          <a:prstGeom prst="star6">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2" name="文本框 71">
            <a:extLst>
              <a:ext uri="{FF2B5EF4-FFF2-40B4-BE49-F238E27FC236}">
                <a16:creationId xmlns:a16="http://schemas.microsoft.com/office/drawing/2014/main" id="{F4F3102A-E412-4207-BBE3-98A36E772FEA}"/>
              </a:ext>
            </a:extLst>
          </p:cNvPr>
          <p:cNvSpPr txBox="1"/>
          <p:nvPr/>
        </p:nvSpPr>
        <p:spPr>
          <a:xfrm>
            <a:off x="1154524" y="2707785"/>
            <a:ext cx="697627"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000" dirty="0">
                <a:solidFill>
                  <a:prstClr val="black"/>
                </a:solidFill>
                <a:latin typeface="黑体" panose="02010609060101010101" pitchFamily="49" charset="-122"/>
                <a:ea typeface="黑体" panose="02010609060101010101" pitchFamily="49" charset="-122"/>
              </a:rPr>
              <a:t>目标</a:t>
            </a:r>
            <a:endParaRPr kumimoji="0" lang="zh-CN" altLang="en-US" sz="20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sp>
        <p:nvSpPr>
          <p:cNvPr id="81" name="矩形 80">
            <a:extLst>
              <a:ext uri="{FF2B5EF4-FFF2-40B4-BE49-F238E27FC236}">
                <a16:creationId xmlns:a16="http://schemas.microsoft.com/office/drawing/2014/main" id="{6B202572-2EB9-489A-8350-46DCF86B3C9B}"/>
              </a:ext>
            </a:extLst>
          </p:cNvPr>
          <p:cNvSpPr/>
          <p:nvPr/>
        </p:nvSpPr>
        <p:spPr>
          <a:xfrm>
            <a:off x="2013719" y="2747207"/>
            <a:ext cx="6840760" cy="400110"/>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设计</a:t>
            </a:r>
            <a:r>
              <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~1550nm</a:t>
            </a:r>
            <a:r>
              <a:rPr lang="zh-CN" altLang="en-US"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工作的铌酸锂光子晶体微腔</a:t>
            </a:r>
            <a:endParaRPr lang="en-US" altLang="zh-CN" sz="2000" kern="100"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9" name="图片 8">
            <a:extLst>
              <a:ext uri="{FF2B5EF4-FFF2-40B4-BE49-F238E27FC236}">
                <a16:creationId xmlns:a16="http://schemas.microsoft.com/office/drawing/2014/main" id="{F56D74FF-6E48-4584-B597-854763F892D4}"/>
              </a:ext>
            </a:extLst>
          </p:cNvPr>
          <p:cNvPicPr>
            <a:picLocks noChangeAspect="1"/>
          </p:cNvPicPr>
          <p:nvPr/>
        </p:nvPicPr>
        <p:blipFill>
          <a:blip r:embed="rId4"/>
          <a:stretch>
            <a:fillRect/>
          </a:stretch>
        </p:blipFill>
        <p:spPr>
          <a:xfrm>
            <a:off x="821925" y="3781588"/>
            <a:ext cx="8032554" cy="2066985"/>
          </a:xfrm>
          <a:prstGeom prst="rect">
            <a:avLst/>
          </a:prstGeom>
        </p:spPr>
      </p:pic>
      <p:sp>
        <p:nvSpPr>
          <p:cNvPr id="82" name="矩形 81">
            <a:extLst>
              <a:ext uri="{FF2B5EF4-FFF2-40B4-BE49-F238E27FC236}">
                <a16:creationId xmlns:a16="http://schemas.microsoft.com/office/drawing/2014/main" id="{82F584B0-90FE-47A0-9D5D-B0BD70E8661C}"/>
              </a:ext>
            </a:extLst>
          </p:cNvPr>
          <p:cNvSpPr/>
          <p:nvPr/>
        </p:nvSpPr>
        <p:spPr>
          <a:xfrm>
            <a:off x="829788" y="5970013"/>
            <a:ext cx="8032554" cy="707886"/>
          </a:xfrm>
          <a:prstGeom prst="rect">
            <a:avLst/>
          </a:prstGeom>
          <a:ln>
            <a:solidFill>
              <a:schemeClr val="accent1">
                <a:lumMod val="75000"/>
              </a:schemeClr>
            </a:solidFill>
          </a:ln>
        </p:spPr>
        <p:txBody>
          <a:bodyPr wrap="square">
            <a:spAutoFit/>
          </a:bodyPr>
          <a:lstStyle/>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参数：晶格常数</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660nm</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、小孔半径</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185nm</a:t>
            </a: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、平板厚度</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300nm</a:t>
            </a:r>
          </a:p>
          <a:p>
            <a:pPr marL="457200" indent="-457200">
              <a:buFont typeface="Wingdings" panose="05000000000000000000" pitchFamily="2" charset="2"/>
              <a:buChar char="Ø"/>
              <a:defRPr/>
            </a:pPr>
            <a:r>
              <a:rPr lang="zh-CN" altLang="en-US"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带隙范围：</a:t>
            </a:r>
            <a:r>
              <a:rPr lang="en-US" altLang="zh-CN" sz="2000" dirty="0">
                <a:solidFill>
                  <a:prstClr val="black"/>
                </a:solidFill>
                <a:latin typeface="Times New Roman" panose="02020603050405020304" pitchFamily="18" charset="0"/>
                <a:ea typeface="黑体" panose="02010609060101010101" pitchFamily="49" charset="-122"/>
                <a:cs typeface="Times New Roman" panose="02020603050405020304" pitchFamily="18" charset="0"/>
              </a:rPr>
              <a:t>1.45-1.65μm</a:t>
            </a:r>
          </a:p>
        </p:txBody>
      </p:sp>
    </p:spTree>
    <p:extLst>
      <p:ext uri="{BB962C8B-B14F-4D97-AF65-F5344CB8AC3E}">
        <p14:creationId xmlns:p14="http://schemas.microsoft.com/office/powerpoint/2010/main" val="3076214650"/>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bt020.pptx"/>
</p:tagLst>
</file>

<file path=ppt/tags/tag10.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1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1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15.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16.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1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1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19.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8、12、16、20、22、24、28、31、32"/>
  <p:tag name="KSO_WM_TEMPLATE_CATEGORY" val="custom"/>
  <p:tag name="KSO_WM_TEMPLATE_INDEX" val="160427"/>
  <p:tag name="KSO_WM_TAG_VERSION" val="1.0"/>
  <p:tag name="KSO_WM_SLIDE_ID" val="custom160427_1"/>
  <p:tag name="KSO_WM_SLIDE_INDEX" val="1"/>
  <p:tag name="KSO_WM_SLIDE_ITEM_CNT" val="2"/>
  <p:tag name="KSO_WM_SLIDE_LAYOUT" val="a_b"/>
  <p:tag name="KSO_WM_SLIDE_LAYOUT_CNT" val="1_1"/>
  <p:tag name="KSO_WM_SLIDE_TYPE" val="title"/>
  <p:tag name="KSO_WM_BEAUTIFY_FLAG" val="#wm#"/>
  <p:tag name="KSO_WM_TEMPLATE_TOPIC_ID" val="2869567"/>
  <p:tag name="KSO_WM_TEMPLATE_OUTLINE_ID" val="15"/>
  <p:tag name="KSO_WM_TEMPLATE_SCENE_ID" val="1"/>
  <p:tag name="KSO_WM_TEMPLATE_JOB_ID" val="2"/>
  <p:tag name="KSO_WM_TEMPLATE_TOPIC_DEFAULT" val="1"/>
</p:tagLst>
</file>

<file path=ppt/tags/tag20.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2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2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2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7"/>
  <p:tag name="KSO_WM_UNIT_TYPE" val="a"/>
  <p:tag name="KSO_WM_UNIT_INDEX" val="1"/>
  <p:tag name="KSO_WM_UNIT_ID" val="custom160427_1*a*1"/>
  <p:tag name="KSO_WM_UNIT_CLEAR" val="1"/>
  <p:tag name="KSO_WM_UNIT_LAYERLEVEL" val="1"/>
  <p:tag name="KSO_WM_UNIT_VALUE" val="44"/>
  <p:tag name="KSO_WM_UNIT_ISCONTENTSTITLE" val="0"/>
  <p:tag name="KSO_WM_UNIT_HIGHLIGHT" val="0"/>
  <p:tag name="KSO_WM_UNIT_COMPATIBLE" val="0"/>
  <p:tag name="KSO_WM_UNIT_PRESET_TEXT_INDEX" val="3"/>
  <p:tag name="KSO_WM_UNIT_PRESET_TEXT_LEN" val="17"/>
</p:tagLst>
</file>

<file path=ppt/tags/tag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6.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NUMBER"/>
  <p:tag name="ID" val="553512"/>
  <p:tag name="MH_ORDER" val="1"/>
</p:tagLst>
</file>

<file path=ppt/theme/theme1.xml><?xml version="1.0" encoding="utf-8"?>
<a:theme xmlns:a="http://schemas.openxmlformats.org/drawingml/2006/main" name="第一PPT，www.1ppt.com">
  <a:themeElements>
    <a:clrScheme name="自定义 15">
      <a:dk1>
        <a:srgbClr val="000000"/>
      </a:dk1>
      <a:lt1>
        <a:srgbClr val="FFFFFF"/>
      </a:lt1>
      <a:dk2>
        <a:srgbClr val="44546A"/>
      </a:dk2>
      <a:lt2>
        <a:srgbClr val="E7E6E6"/>
      </a:lt2>
      <a:accent1>
        <a:srgbClr val="0070C0"/>
      </a:accent1>
      <a:accent2>
        <a:srgbClr val="A5A5A5"/>
      </a:accent2>
      <a:accent3>
        <a:srgbClr val="0070C0"/>
      </a:accent3>
      <a:accent4>
        <a:srgbClr val="A5A5A5"/>
      </a:accent4>
      <a:accent5>
        <a:srgbClr val="0070C0"/>
      </a:accent5>
      <a:accent6>
        <a:srgbClr val="A5A5A5"/>
      </a:accent6>
      <a:hlink>
        <a:srgbClr val="0070C0"/>
      </a:hlink>
      <a:folHlink>
        <a:srgbClr val="A5A5A5"/>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9D9D9">
            <a:alpha val="50196"/>
          </a:srgb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第一PPT，www.1ppt.com">
  <a:themeElements>
    <a:clrScheme name="自定义 15">
      <a:dk1>
        <a:srgbClr val="000000"/>
      </a:dk1>
      <a:lt1>
        <a:srgbClr val="FFFFFF"/>
      </a:lt1>
      <a:dk2>
        <a:srgbClr val="44546A"/>
      </a:dk2>
      <a:lt2>
        <a:srgbClr val="E7E6E6"/>
      </a:lt2>
      <a:accent1>
        <a:srgbClr val="0070C0"/>
      </a:accent1>
      <a:accent2>
        <a:srgbClr val="A5A5A5"/>
      </a:accent2>
      <a:accent3>
        <a:srgbClr val="0070C0"/>
      </a:accent3>
      <a:accent4>
        <a:srgbClr val="A5A5A5"/>
      </a:accent4>
      <a:accent5>
        <a:srgbClr val="0070C0"/>
      </a:accent5>
      <a:accent6>
        <a:srgbClr val="A5A5A5"/>
      </a:accent6>
      <a:hlink>
        <a:srgbClr val="0070C0"/>
      </a:hlink>
      <a:folHlink>
        <a:srgbClr val="A5A5A5"/>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9D9D9">
            <a:alpha val="50196"/>
          </a:srgb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第一PPT，www.1ppt.com">
  <a:themeElements>
    <a:clrScheme name="自定义 15">
      <a:dk1>
        <a:srgbClr val="000000"/>
      </a:dk1>
      <a:lt1>
        <a:srgbClr val="FFFFFF"/>
      </a:lt1>
      <a:dk2>
        <a:srgbClr val="44546A"/>
      </a:dk2>
      <a:lt2>
        <a:srgbClr val="E7E6E6"/>
      </a:lt2>
      <a:accent1>
        <a:srgbClr val="0070C0"/>
      </a:accent1>
      <a:accent2>
        <a:srgbClr val="A5A5A5"/>
      </a:accent2>
      <a:accent3>
        <a:srgbClr val="0070C0"/>
      </a:accent3>
      <a:accent4>
        <a:srgbClr val="A5A5A5"/>
      </a:accent4>
      <a:accent5>
        <a:srgbClr val="0070C0"/>
      </a:accent5>
      <a:accent6>
        <a:srgbClr val="A5A5A5"/>
      </a:accent6>
      <a:hlink>
        <a:srgbClr val="0070C0"/>
      </a:hlink>
      <a:folHlink>
        <a:srgbClr val="A5A5A5"/>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9D9D9">
            <a:alpha val="50196"/>
          </a:srgb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第一PPT，www.1ppt.com">
  <a:themeElements>
    <a:clrScheme name="自定义 15">
      <a:dk1>
        <a:srgbClr val="000000"/>
      </a:dk1>
      <a:lt1>
        <a:srgbClr val="FFFFFF"/>
      </a:lt1>
      <a:dk2>
        <a:srgbClr val="44546A"/>
      </a:dk2>
      <a:lt2>
        <a:srgbClr val="E7E6E6"/>
      </a:lt2>
      <a:accent1>
        <a:srgbClr val="0070C0"/>
      </a:accent1>
      <a:accent2>
        <a:srgbClr val="A5A5A5"/>
      </a:accent2>
      <a:accent3>
        <a:srgbClr val="0070C0"/>
      </a:accent3>
      <a:accent4>
        <a:srgbClr val="A5A5A5"/>
      </a:accent4>
      <a:accent5>
        <a:srgbClr val="0070C0"/>
      </a:accent5>
      <a:accent6>
        <a:srgbClr val="A5A5A5"/>
      </a:accent6>
      <a:hlink>
        <a:srgbClr val="0070C0"/>
      </a:hlink>
      <a:folHlink>
        <a:srgbClr val="A5A5A5"/>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9D9D9">
            <a:alpha val="50196"/>
          </a:srgb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7_第一PPT，www.1ppt.com">
  <a:themeElements>
    <a:clrScheme name="自定义 15">
      <a:dk1>
        <a:srgbClr val="000000"/>
      </a:dk1>
      <a:lt1>
        <a:srgbClr val="FFFFFF"/>
      </a:lt1>
      <a:dk2>
        <a:srgbClr val="44546A"/>
      </a:dk2>
      <a:lt2>
        <a:srgbClr val="E7E6E6"/>
      </a:lt2>
      <a:accent1>
        <a:srgbClr val="0070C0"/>
      </a:accent1>
      <a:accent2>
        <a:srgbClr val="A5A5A5"/>
      </a:accent2>
      <a:accent3>
        <a:srgbClr val="0070C0"/>
      </a:accent3>
      <a:accent4>
        <a:srgbClr val="A5A5A5"/>
      </a:accent4>
      <a:accent5>
        <a:srgbClr val="0070C0"/>
      </a:accent5>
      <a:accent6>
        <a:srgbClr val="A5A5A5"/>
      </a:accent6>
      <a:hlink>
        <a:srgbClr val="0070C0"/>
      </a:hlink>
      <a:folHlink>
        <a:srgbClr val="A5A5A5"/>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9D9D9">
            <a:alpha val="50196"/>
          </a:srgb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2_第一PPT，www.1ppt.com">
  <a:themeElements>
    <a:clrScheme name="自定义 15">
      <a:dk1>
        <a:srgbClr val="000000"/>
      </a:dk1>
      <a:lt1>
        <a:srgbClr val="FFFFFF"/>
      </a:lt1>
      <a:dk2>
        <a:srgbClr val="44546A"/>
      </a:dk2>
      <a:lt2>
        <a:srgbClr val="E7E6E6"/>
      </a:lt2>
      <a:accent1>
        <a:srgbClr val="0070C0"/>
      </a:accent1>
      <a:accent2>
        <a:srgbClr val="A5A5A5"/>
      </a:accent2>
      <a:accent3>
        <a:srgbClr val="0070C0"/>
      </a:accent3>
      <a:accent4>
        <a:srgbClr val="A5A5A5"/>
      </a:accent4>
      <a:accent5>
        <a:srgbClr val="0070C0"/>
      </a:accent5>
      <a:accent6>
        <a:srgbClr val="A5A5A5"/>
      </a:accent6>
      <a:hlink>
        <a:srgbClr val="0070C0"/>
      </a:hlink>
      <a:folHlink>
        <a:srgbClr val="A5A5A5"/>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9D9D9">
            <a:alpha val="50196"/>
          </a:srgb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4_第一PPT，www.1ppt.com">
  <a:themeElements>
    <a:clrScheme name="自定义 15">
      <a:dk1>
        <a:srgbClr val="000000"/>
      </a:dk1>
      <a:lt1>
        <a:srgbClr val="FFFFFF"/>
      </a:lt1>
      <a:dk2>
        <a:srgbClr val="44546A"/>
      </a:dk2>
      <a:lt2>
        <a:srgbClr val="E7E6E6"/>
      </a:lt2>
      <a:accent1>
        <a:srgbClr val="0070C0"/>
      </a:accent1>
      <a:accent2>
        <a:srgbClr val="A5A5A5"/>
      </a:accent2>
      <a:accent3>
        <a:srgbClr val="0070C0"/>
      </a:accent3>
      <a:accent4>
        <a:srgbClr val="A5A5A5"/>
      </a:accent4>
      <a:accent5>
        <a:srgbClr val="0070C0"/>
      </a:accent5>
      <a:accent6>
        <a:srgbClr val="A5A5A5"/>
      </a:accent6>
      <a:hlink>
        <a:srgbClr val="0070C0"/>
      </a:hlink>
      <a:folHlink>
        <a:srgbClr val="A5A5A5"/>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9D9D9">
            <a:alpha val="50196"/>
          </a:srgb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A000120141119A01PPBG">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6_第一PPT，www.1ppt.com">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4747</Words>
  <Application>Microsoft Office PowerPoint</Application>
  <PresentationFormat>自定义</PresentationFormat>
  <Paragraphs>543</Paragraphs>
  <Slides>30</Slides>
  <Notes>30</Notes>
  <HiddenSlides>0</HiddenSlides>
  <MMClips>0</MMClips>
  <ScaleCrop>false</ScaleCrop>
  <HeadingPairs>
    <vt:vector size="6" baseType="variant">
      <vt:variant>
        <vt:lpstr>已用的字体</vt:lpstr>
      </vt:variant>
      <vt:variant>
        <vt:i4>17</vt:i4>
      </vt:variant>
      <vt:variant>
        <vt:lpstr>主题</vt:lpstr>
      </vt:variant>
      <vt:variant>
        <vt:i4>9</vt:i4>
      </vt:variant>
      <vt:variant>
        <vt:lpstr>幻灯片标题</vt:lpstr>
      </vt:variant>
      <vt:variant>
        <vt:i4>30</vt:i4>
      </vt:variant>
    </vt:vector>
  </HeadingPairs>
  <TitlesOfParts>
    <vt:vector size="56" baseType="lpstr">
      <vt:lpstr>等线</vt:lpstr>
      <vt:lpstr>等线 Light</vt:lpstr>
      <vt:lpstr>仿宋</vt:lpstr>
      <vt:lpstr>黑体</vt:lpstr>
      <vt:lpstr>华文隶书</vt:lpstr>
      <vt:lpstr>华文新魏</vt:lpstr>
      <vt:lpstr>华文行楷</vt:lpstr>
      <vt:lpstr>楷体</vt:lpstr>
      <vt:lpstr>隶书</vt:lpstr>
      <vt:lpstr>宋体</vt:lpstr>
      <vt:lpstr>微软雅黑</vt:lpstr>
      <vt:lpstr>Arial</vt:lpstr>
      <vt:lpstr>Calibri</vt:lpstr>
      <vt:lpstr>Calibri Light</vt:lpstr>
      <vt:lpstr>Tahoma</vt:lpstr>
      <vt:lpstr>Times New Roman</vt:lpstr>
      <vt:lpstr>Wingdings</vt:lpstr>
      <vt:lpstr>第一PPT，www.1ppt.com</vt:lpstr>
      <vt:lpstr>1_第一PPT，www.1ppt.com</vt:lpstr>
      <vt:lpstr>3_第一PPT，www.1ppt.com</vt:lpstr>
      <vt:lpstr>5_第一PPT，www.1ppt.com</vt:lpstr>
      <vt:lpstr>7_第一PPT，www.1ppt.com</vt:lpstr>
      <vt:lpstr>2_第一PPT，www.1ppt.com</vt:lpstr>
      <vt:lpstr>4_第一PPT，www.1ppt.com</vt:lpstr>
      <vt:lpstr>A000120141119A01PPBG</vt:lpstr>
      <vt:lpstr>6_第一PPT，www.1ppt.com</vt:lpstr>
      <vt:lpstr>高稳定度铌酸锂基腔光机械振荡器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keywords>http:/www.ypppt.com</cp:keywords>
  <cp:lastModifiedBy/>
  <cp:revision>1</cp:revision>
  <dcterms:created xsi:type="dcterms:W3CDTF">2016-09-17T14:53:56Z</dcterms:created>
  <dcterms:modified xsi:type="dcterms:W3CDTF">2023-05-31T15:20:05Z</dcterms:modified>
</cp:coreProperties>
</file>